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77" r:id="rId1"/>
  </p:sldMasterIdLst>
  <p:notesMasterIdLst>
    <p:notesMasterId r:id="rId24"/>
  </p:notesMasterIdLst>
  <p:sldIdLst>
    <p:sldId id="256" r:id="rId2"/>
    <p:sldId id="272" r:id="rId3"/>
    <p:sldId id="281" r:id="rId4"/>
    <p:sldId id="283" r:id="rId5"/>
    <p:sldId id="296" r:id="rId6"/>
    <p:sldId id="273" r:id="rId7"/>
    <p:sldId id="274" r:id="rId8"/>
    <p:sldId id="284" r:id="rId9"/>
    <p:sldId id="286" r:id="rId10"/>
    <p:sldId id="275" r:id="rId11"/>
    <p:sldId id="291" r:id="rId12"/>
    <p:sldId id="292" r:id="rId13"/>
    <p:sldId id="298" r:id="rId14"/>
    <p:sldId id="299" r:id="rId15"/>
    <p:sldId id="300" r:id="rId16"/>
    <p:sldId id="277" r:id="rId17"/>
    <p:sldId id="295" r:id="rId18"/>
    <p:sldId id="278" r:id="rId19"/>
    <p:sldId id="301" r:id="rId20"/>
    <p:sldId id="302" r:id="rId21"/>
    <p:sldId id="271" r:id="rId22"/>
    <p:sldId id="27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D9D9"/>
    <a:srgbClr val="7FFFFF"/>
    <a:srgbClr val="D9D9FF"/>
    <a:srgbClr val="D9FFD9"/>
    <a:srgbClr val="1A3260"/>
    <a:srgbClr val="D5F2F9"/>
    <a:srgbClr val="45CBE8"/>
    <a:srgbClr val="1C77B4"/>
    <a:srgbClr val="C2F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4"/>
    <p:restoredTop sz="77298"/>
  </p:normalViewPr>
  <p:slideViewPr>
    <p:cSldViewPr snapToGrid="0" snapToObjects="1">
      <p:cViewPr varScale="1">
        <p:scale>
          <a:sx n="96" d="100"/>
          <a:sy n="96" d="100"/>
        </p:scale>
        <p:origin x="1272" y="176"/>
      </p:cViewPr>
      <p:guideLst/>
    </p:cSldViewPr>
  </p:slideViewPr>
  <p:outlineViewPr>
    <p:cViewPr>
      <p:scale>
        <a:sx n="33" d="100"/>
        <a:sy n="33" d="100"/>
      </p:scale>
      <p:origin x="0" y="-784"/>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96" d="100"/>
          <a:sy n="96" d="100"/>
        </p:scale>
        <p:origin x="368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01005-90A9-4D49-A2ED-7EAEA3397050}" type="datetimeFigureOut">
              <a:rPr lang="en-US" smtClean="0"/>
              <a:t>8/21/19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DB2FB-BF61-CE42-A920-5C28F713D127}" type="slidenum">
              <a:rPr lang="en-US" smtClean="0"/>
              <a:t>‹Nº›</a:t>
            </a:fld>
            <a:endParaRPr lang="en-US"/>
          </a:p>
        </p:txBody>
      </p:sp>
    </p:spTree>
    <p:extLst>
      <p:ext uri="{BB962C8B-B14F-4D97-AF65-F5344CB8AC3E}">
        <p14:creationId xmlns:p14="http://schemas.microsoft.com/office/powerpoint/2010/main" val="3480183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Hi, I’m 2d Lt David Crow. My research is about Fingerprinting Vehicles with CAN Bus Data Samples.</a:t>
            </a:r>
          </a:p>
        </p:txBody>
      </p:sp>
      <p:sp>
        <p:nvSpPr>
          <p:cNvPr id="4" name="Slide Number Placeholder 3"/>
          <p:cNvSpPr>
            <a:spLocks noGrp="1"/>
          </p:cNvSpPr>
          <p:nvPr>
            <p:ph type="sldNum" sz="quarter" idx="5"/>
          </p:nvPr>
        </p:nvSpPr>
        <p:spPr/>
        <p:txBody>
          <a:bodyPr/>
          <a:lstStyle/>
          <a:p>
            <a:fld id="{6FEDB2FB-BF61-CE42-A920-5C28F713D127}" type="slidenum">
              <a:rPr lang="en-US" smtClean="0"/>
              <a:t>1</a:t>
            </a:fld>
            <a:endParaRPr lang="en-US"/>
          </a:p>
        </p:txBody>
      </p:sp>
    </p:spTree>
    <p:extLst>
      <p:ext uri="{BB962C8B-B14F-4D97-AF65-F5344CB8AC3E}">
        <p14:creationId xmlns:p14="http://schemas.microsoft.com/office/powerpoint/2010/main" val="3201822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Luckily for us, deep learning doesn't particularly care about the meaning of each arb ID. Thus, for every arb ID in every capture, the formatting process entails the following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First, concatenate all hexadecimal data chunks into one long string. Then, split this string into a list of hex bytes and convert each hex byte to a three-digit integer byte. Every sample in the formatted dataset consists of 1,024 of these integer bytes, and, because each sample is labeled with its generating vehicle, the deep learning task is fully supervised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Formatting the datasets in this way gives nearly three hundred thousand samples.</a:t>
            </a:r>
          </a:p>
        </p:txBody>
      </p:sp>
      <p:sp>
        <p:nvSpPr>
          <p:cNvPr id="4" name="Slide Number Placeholder 3"/>
          <p:cNvSpPr>
            <a:spLocks noGrp="1"/>
          </p:cNvSpPr>
          <p:nvPr>
            <p:ph type="sldNum" sz="quarter" idx="5"/>
          </p:nvPr>
        </p:nvSpPr>
        <p:spPr/>
        <p:txBody>
          <a:bodyPr/>
          <a:lstStyle/>
          <a:p>
            <a:fld id="{6FEDB2FB-BF61-CE42-A920-5C28F713D127}" type="slidenum">
              <a:rPr lang="en-US" smtClean="0"/>
              <a:t>10</a:t>
            </a:fld>
            <a:endParaRPr lang="en-US"/>
          </a:p>
        </p:txBody>
      </p:sp>
    </p:spTree>
    <p:extLst>
      <p:ext uri="{BB962C8B-B14F-4D97-AF65-F5344CB8AC3E}">
        <p14:creationId xmlns:p14="http://schemas.microsoft.com/office/powerpoint/2010/main" val="3642345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then train a simple model on 80% of the data. This simple model is the best version identified in a search over 27 different architectures. Each of the hidden layers uses a </a:t>
            </a:r>
            <a:r>
              <a:rPr lang="en-US" sz="1200" b="0" kern="1200" dirty="0" err="1">
                <a:solidFill>
                  <a:schemeClr val="tx1"/>
                </a:solidFill>
                <a:effectLst/>
                <a:latin typeface="+mn-lt"/>
                <a:ea typeface="+mn-ea"/>
                <a:cs typeface="+mn-cs"/>
              </a:rPr>
              <a:t>ReLU</a:t>
            </a:r>
            <a:r>
              <a:rPr lang="en-US" sz="1200" b="0" kern="1200" dirty="0">
                <a:solidFill>
                  <a:schemeClr val="tx1"/>
                </a:solidFill>
                <a:effectLst/>
                <a:latin typeface="+mn-lt"/>
                <a:ea typeface="+mn-ea"/>
                <a:cs typeface="+mn-cs"/>
              </a:rPr>
              <a:t> activation function, and the output layer uses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The learning rate is 0.001, and the model has about one million 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This model’s performance is actually passable, but we can do a bit better.</a:t>
            </a:r>
          </a:p>
        </p:txBody>
      </p:sp>
      <p:sp>
        <p:nvSpPr>
          <p:cNvPr id="4" name="Marcador de número de diapositiva 3"/>
          <p:cNvSpPr>
            <a:spLocks noGrp="1"/>
          </p:cNvSpPr>
          <p:nvPr>
            <p:ph type="sldNum" sz="quarter" idx="5"/>
          </p:nvPr>
        </p:nvSpPr>
        <p:spPr/>
        <p:txBody>
          <a:bodyPr/>
          <a:lstStyle/>
          <a:p>
            <a:fld id="{6FEDB2FB-BF61-CE42-A920-5C28F713D127}" type="slidenum">
              <a:rPr lang="en-US" smtClean="0"/>
              <a:t>11</a:t>
            </a:fld>
            <a:endParaRPr lang="en-US"/>
          </a:p>
        </p:txBody>
      </p:sp>
    </p:spTree>
    <p:extLst>
      <p:ext uri="{BB962C8B-B14F-4D97-AF65-F5344CB8AC3E}">
        <p14:creationId xmlns:p14="http://schemas.microsoft.com/office/powerpoint/2010/main" val="129000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sz="1200" b="0" kern="1200" dirty="0">
                <a:solidFill>
                  <a:schemeClr val="tx1"/>
                </a:solidFill>
                <a:effectLst/>
                <a:latin typeface="+mn-lt"/>
                <a:ea typeface="+mn-ea"/>
                <a:cs typeface="+mn-cs"/>
              </a:rPr>
              <a:t>So, we also feed the samples into a convolutional neural network. By again looping over model configurations, we identify the best convnet for this task. This one uses 64 filters in each convolutional layer; the kernel size is two. The pooling layer pools over three elements at each step, and the dropout layer sets 50% of its inputs to zero. The activations are again softmax for the output layer and ReLU for the remaining layers. This model has about two million parameters.</a:t>
            </a:r>
          </a:p>
        </p:txBody>
      </p:sp>
      <p:sp>
        <p:nvSpPr>
          <p:cNvPr id="4" name="Marcador de número de diapositiva 3"/>
          <p:cNvSpPr>
            <a:spLocks noGrp="1"/>
          </p:cNvSpPr>
          <p:nvPr>
            <p:ph type="sldNum" sz="quarter" idx="5"/>
          </p:nvPr>
        </p:nvSpPr>
        <p:spPr/>
        <p:txBody>
          <a:bodyPr/>
          <a:lstStyle/>
          <a:p>
            <a:fld id="{6FEDB2FB-BF61-CE42-A920-5C28F713D127}" type="slidenum">
              <a:rPr lang="en-US" smtClean="0"/>
              <a:t>12</a:t>
            </a:fld>
            <a:endParaRPr lang="en-US"/>
          </a:p>
        </p:txBody>
      </p:sp>
    </p:spTree>
    <p:extLst>
      <p:ext uri="{BB962C8B-B14F-4D97-AF65-F5344CB8AC3E}">
        <p14:creationId xmlns:p14="http://schemas.microsoft.com/office/powerpoint/2010/main" val="654191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The full dataset is severely imbalanced -- Vehicles 3, 5, and 7 are significantly overrepresented, and the remaining vehicles are underrepresented.</a:t>
            </a:r>
          </a:p>
        </p:txBody>
      </p:sp>
      <p:sp>
        <p:nvSpPr>
          <p:cNvPr id="4" name="Slide Number Placeholder 3"/>
          <p:cNvSpPr>
            <a:spLocks noGrp="1"/>
          </p:cNvSpPr>
          <p:nvPr>
            <p:ph type="sldNum" sz="quarter" idx="5"/>
          </p:nvPr>
        </p:nvSpPr>
        <p:spPr/>
        <p:txBody>
          <a:bodyPr/>
          <a:lstStyle/>
          <a:p>
            <a:fld id="{6FEDB2FB-BF61-CE42-A920-5C28F713D127}" type="slidenum">
              <a:rPr lang="en-US" smtClean="0"/>
              <a:t>13</a:t>
            </a:fld>
            <a:endParaRPr lang="en-US"/>
          </a:p>
        </p:txBody>
      </p:sp>
    </p:spTree>
    <p:extLst>
      <p:ext uri="{BB962C8B-B14F-4D97-AF65-F5344CB8AC3E}">
        <p14:creationId xmlns:p14="http://schemas.microsoft.com/office/powerpoint/2010/main" val="1766024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sz="1200" b="0" kern="1200" dirty="0">
                <a:solidFill>
                  <a:schemeClr val="tx1"/>
                </a:solidFill>
                <a:effectLst/>
                <a:latin typeface="+mn-lt"/>
                <a:ea typeface="+mn-ea"/>
                <a:cs typeface="+mn-cs"/>
              </a:rPr>
              <a:t>The red rows indicate those classes which are significantly over- or underrepresented. To address this imbalance, we train on the full dataset and compute balanced accuracy, which accounts for the imbalance.</a:t>
            </a:r>
          </a:p>
        </p:txBody>
      </p:sp>
      <p:sp>
        <p:nvSpPr>
          <p:cNvPr id="4" name="Slide Number Placeholder 3"/>
          <p:cNvSpPr>
            <a:spLocks noGrp="1"/>
          </p:cNvSpPr>
          <p:nvPr>
            <p:ph type="sldNum" sz="quarter" idx="5"/>
          </p:nvPr>
        </p:nvSpPr>
        <p:spPr/>
        <p:txBody>
          <a:bodyPr/>
          <a:lstStyle/>
          <a:p>
            <a:fld id="{6FEDB2FB-BF61-CE42-A920-5C28F713D127}" type="slidenum">
              <a:rPr lang="en-US" smtClean="0"/>
              <a:t>14</a:t>
            </a:fld>
            <a:endParaRPr lang="en-US"/>
          </a:p>
        </p:txBody>
      </p:sp>
    </p:spTree>
    <p:extLst>
      <p:ext uri="{BB962C8B-B14F-4D97-AF65-F5344CB8AC3E}">
        <p14:creationId xmlns:p14="http://schemas.microsoft.com/office/powerpoint/2010/main" val="2966597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US" sz="1200" b="0" kern="1200" dirty="0">
                <a:solidFill>
                  <a:schemeClr val="tx1"/>
                </a:solidFill>
                <a:effectLst/>
                <a:latin typeface="+mn-lt"/>
                <a:ea typeface="+mn-ea"/>
                <a:cs typeface="+mn-cs"/>
              </a:rPr>
              <a:t>We do the same with a balanced dataset, which we generate by randomly down-sampling each of the classes.</a:t>
            </a:r>
          </a:p>
        </p:txBody>
      </p:sp>
      <p:sp>
        <p:nvSpPr>
          <p:cNvPr id="4" name="Slide Number Placeholder 3"/>
          <p:cNvSpPr>
            <a:spLocks noGrp="1"/>
          </p:cNvSpPr>
          <p:nvPr>
            <p:ph type="sldNum" sz="quarter" idx="5"/>
          </p:nvPr>
        </p:nvSpPr>
        <p:spPr/>
        <p:txBody>
          <a:bodyPr/>
          <a:lstStyle/>
          <a:p>
            <a:fld id="{6FEDB2FB-BF61-CE42-A920-5C28F713D127}" type="slidenum">
              <a:rPr lang="en-US" smtClean="0"/>
              <a:t>15</a:t>
            </a:fld>
            <a:endParaRPr lang="en-US"/>
          </a:p>
        </p:txBody>
      </p:sp>
    </p:spTree>
    <p:extLst>
      <p:ext uri="{BB962C8B-B14F-4D97-AF65-F5344CB8AC3E}">
        <p14:creationId xmlns:p14="http://schemas.microsoft.com/office/powerpoint/2010/main" val="683894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Results indicate that the simple model can adequately classify vehicles, but it's clear that the convnet is a bit better for both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the imbalanced dataset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the balanced dataset.</a:t>
            </a:r>
          </a:p>
        </p:txBody>
      </p:sp>
      <p:sp>
        <p:nvSpPr>
          <p:cNvPr id="4" name="Marcador de número de diapositiva 3"/>
          <p:cNvSpPr>
            <a:spLocks noGrp="1"/>
          </p:cNvSpPr>
          <p:nvPr>
            <p:ph type="sldNum" sz="quarter" idx="5"/>
          </p:nvPr>
        </p:nvSpPr>
        <p:spPr/>
        <p:txBody>
          <a:bodyPr/>
          <a:lstStyle/>
          <a:p>
            <a:fld id="{6FEDB2FB-BF61-CE42-A920-5C28F713D127}" type="slidenum">
              <a:rPr lang="en-US" smtClean="0"/>
              <a:t>16</a:t>
            </a:fld>
            <a:endParaRPr lang="en-US"/>
          </a:p>
        </p:txBody>
      </p:sp>
    </p:spTree>
    <p:extLst>
      <p:ext uri="{BB962C8B-B14F-4D97-AF65-F5344CB8AC3E}">
        <p14:creationId xmlns:p14="http://schemas.microsoft.com/office/powerpoint/2010/main" val="1995405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Here’s a much larger table of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The bottom row of this table shows the same statistics as the previous slide: the balanced accuracy for each model and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The rows of this table show the class accuracy for each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The green cells show the highest accuracy value for a given class, 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the red cells show the lowest.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The rightmost column shows the median accuracy for the four model/dataset combinations. (pause) There’s a lot of information here, but it’s clear at a glance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the convnet on the imbalanced dataset is better than the other model/dataset combos for most classes.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Additionally, both models demonstrate poor performance across a range of classes when trained on the balanced dataset (as opposed to the imbalanced dataset).</a:t>
            </a:r>
          </a:p>
        </p:txBody>
      </p:sp>
      <p:sp>
        <p:nvSpPr>
          <p:cNvPr id="4" name="Marcador de número de diapositiva 3"/>
          <p:cNvSpPr>
            <a:spLocks noGrp="1"/>
          </p:cNvSpPr>
          <p:nvPr>
            <p:ph type="sldNum" sz="quarter" idx="5"/>
          </p:nvPr>
        </p:nvSpPr>
        <p:spPr/>
        <p:txBody>
          <a:bodyPr/>
          <a:lstStyle/>
          <a:p>
            <a:fld id="{6FEDB2FB-BF61-CE42-A920-5C28F713D127}" type="slidenum">
              <a:rPr lang="en-US" smtClean="0"/>
              <a:t>17</a:t>
            </a:fld>
            <a:endParaRPr lang="en-US"/>
          </a:p>
        </p:txBody>
      </p:sp>
    </p:spTree>
    <p:extLst>
      <p:ext uri="{BB962C8B-B14F-4D97-AF65-F5344CB8AC3E}">
        <p14:creationId xmlns:p14="http://schemas.microsoft.com/office/powerpoint/2010/main" val="460412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a:t>So, what do these results indicate? </a:t>
            </a:r>
          </a:p>
          <a:p>
            <a:endParaRPr lang="es-US" dirty="0"/>
          </a:p>
          <a:p>
            <a:r>
              <a:rPr lang="es-US" dirty="0"/>
              <a:t>Well, the simple dense network is sufficient for classifying CAN data, but </a:t>
            </a:r>
          </a:p>
          <a:p>
            <a:endParaRPr lang="es-US" dirty="0"/>
          </a:p>
          <a:p>
            <a:r>
              <a:rPr lang="es-US" dirty="0"/>
              <a:t>One who needs improved performance can use a convnet instead. </a:t>
            </a:r>
          </a:p>
          <a:p>
            <a:endParaRPr lang="es-US" dirty="0"/>
          </a:p>
          <a:p>
            <a:r>
              <a:rPr lang="es-US" dirty="0"/>
              <a:t>It’s likely that, with further tuning, one could devise an even better classifier.</a:t>
            </a:r>
          </a:p>
          <a:p>
            <a:endParaRPr lang="es-US" dirty="0"/>
          </a:p>
          <a:p>
            <a:r>
              <a:rPr lang="es-US" dirty="0"/>
              <a:t>Clearly, deep learning allows us to sufficiently predict which vehicle generated a given CAN data sample.</a:t>
            </a:r>
          </a:p>
          <a:p>
            <a:endParaRPr lang="es-US" dirty="0"/>
          </a:p>
          <a:p>
            <a:r>
              <a:rPr lang="es-US" dirty="0"/>
              <a:t>This risks consumer safety because a malicious actor who gains access to an unknown vehicle can identify the vehicle using one of these techniques and then better format his attack.</a:t>
            </a:r>
          </a:p>
          <a:p>
            <a:endParaRPr lang="es-US" dirty="0"/>
          </a:p>
          <a:p>
            <a:r>
              <a:rPr lang="es-US" dirty="0"/>
              <a:t>Still, it’s difficult to fully state the impact of these results. The consistency of the data in the dataset is not guaranteed, and further analysis into what the models actually key in on is still required.</a:t>
            </a:r>
          </a:p>
        </p:txBody>
      </p:sp>
      <p:sp>
        <p:nvSpPr>
          <p:cNvPr id="4" name="Marcador de número de diapositiva 3"/>
          <p:cNvSpPr>
            <a:spLocks noGrp="1"/>
          </p:cNvSpPr>
          <p:nvPr>
            <p:ph type="sldNum" sz="quarter" idx="5"/>
          </p:nvPr>
        </p:nvSpPr>
        <p:spPr/>
        <p:txBody>
          <a:bodyPr/>
          <a:lstStyle/>
          <a:p>
            <a:fld id="{6FEDB2FB-BF61-CE42-A920-5C28F713D127}" type="slidenum">
              <a:rPr lang="en-US" smtClean="0"/>
              <a:t>18</a:t>
            </a:fld>
            <a:endParaRPr lang="en-US"/>
          </a:p>
        </p:txBody>
      </p:sp>
    </p:spTree>
    <p:extLst>
      <p:ext uri="{BB962C8B-B14F-4D97-AF65-F5344CB8AC3E}">
        <p14:creationId xmlns:p14="http://schemas.microsoft.com/office/powerpoint/2010/main" val="299997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Devising a </a:t>
            </a:r>
            <a:r>
              <a:rPr lang="en-US" sz="1200" b="0" kern="1200" dirty="0" err="1">
                <a:solidFill>
                  <a:schemeClr val="tx1"/>
                </a:solidFill>
                <a:effectLst/>
                <a:latin typeface="+mn-lt"/>
                <a:ea typeface="+mn-ea"/>
                <a:cs typeface="+mn-cs"/>
              </a:rPr>
              <a:t>siamese</a:t>
            </a:r>
            <a:r>
              <a:rPr lang="en-US" sz="1200" b="0" kern="1200" dirty="0">
                <a:solidFill>
                  <a:schemeClr val="tx1"/>
                </a:solidFill>
                <a:effectLst/>
                <a:latin typeface="+mn-lt"/>
                <a:ea typeface="+mn-ea"/>
                <a:cs typeface="+mn-cs"/>
              </a:rPr>
              <a:t> neural network capable of learning the difference between CAN segments is the logical next step for this research. As a reminder, an SNN can generalize to new classes because it learns why two observations come from the same class or from different classes. A standard CNN, on the other hand, must learn every class.</a:t>
            </a:r>
          </a:p>
        </p:txBody>
      </p:sp>
      <p:sp>
        <p:nvSpPr>
          <p:cNvPr id="4" name="Slide Number Placeholder 3"/>
          <p:cNvSpPr>
            <a:spLocks noGrp="1"/>
          </p:cNvSpPr>
          <p:nvPr>
            <p:ph type="sldNum" sz="quarter" idx="5"/>
          </p:nvPr>
        </p:nvSpPr>
        <p:spPr/>
        <p:txBody>
          <a:bodyPr/>
          <a:lstStyle/>
          <a:p>
            <a:fld id="{6FEDB2FB-BF61-CE42-A920-5C28F713D127}" type="slidenum">
              <a:rPr lang="en-US" smtClean="0"/>
              <a:t>19</a:t>
            </a:fld>
            <a:endParaRPr lang="en-US"/>
          </a:p>
        </p:txBody>
      </p:sp>
    </p:spTree>
    <p:extLst>
      <p:ext uri="{BB962C8B-B14F-4D97-AF65-F5344CB8AC3E}">
        <p14:creationId xmlns:p14="http://schemas.microsoft.com/office/powerpoint/2010/main" val="1910243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sz="1200" b="0" kern="1200" dirty="0">
                <a:solidFill>
                  <a:schemeClr val="tx1"/>
                </a:solidFill>
                <a:effectLst/>
                <a:latin typeface="+mn-lt"/>
                <a:ea typeface="+mn-ea"/>
                <a:cs typeface="+mn-cs"/>
              </a:rPr>
              <a:t>Here’s a picture of a controller area network. These are installed in most vehicles.</a:t>
            </a:r>
          </a:p>
        </p:txBody>
      </p:sp>
      <p:sp>
        <p:nvSpPr>
          <p:cNvPr id="4" name="Marcador de número de diapositiva 3"/>
          <p:cNvSpPr>
            <a:spLocks noGrp="1"/>
          </p:cNvSpPr>
          <p:nvPr>
            <p:ph type="sldNum" sz="quarter" idx="5"/>
          </p:nvPr>
        </p:nvSpPr>
        <p:spPr/>
        <p:txBody>
          <a:bodyPr/>
          <a:lstStyle/>
          <a:p>
            <a:fld id="{6FEDB2FB-BF61-CE42-A920-5C28F713D127}" type="slidenum">
              <a:rPr lang="en-US" smtClean="0"/>
              <a:t>2</a:t>
            </a:fld>
            <a:endParaRPr lang="en-US"/>
          </a:p>
        </p:txBody>
      </p:sp>
    </p:spTree>
    <p:extLst>
      <p:ext uri="{BB962C8B-B14F-4D97-AF65-F5344CB8AC3E}">
        <p14:creationId xmlns:p14="http://schemas.microsoft.com/office/powerpoint/2010/main" val="4095401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this reason, an SNN is extensible: one can train a </a:t>
            </a:r>
            <a:r>
              <a:rPr lang="en-US" sz="1200" b="0" kern="1200" dirty="0" err="1">
                <a:solidFill>
                  <a:schemeClr val="tx1"/>
                </a:solidFill>
                <a:effectLst/>
                <a:latin typeface="+mn-lt"/>
                <a:ea typeface="+mn-ea"/>
                <a:cs typeface="+mn-cs"/>
              </a:rPr>
              <a:t>siamese</a:t>
            </a:r>
            <a:r>
              <a:rPr lang="en-US" sz="1200" b="0" kern="1200" dirty="0">
                <a:solidFill>
                  <a:schemeClr val="tx1"/>
                </a:solidFill>
                <a:effectLst/>
                <a:latin typeface="+mn-lt"/>
                <a:ea typeface="+mn-ea"/>
                <a:cs typeface="+mn-cs"/>
              </a:rPr>
              <a:t> net on a set of vehicles and, because it knows why samples from two vehicles are different, one can introduce new vehicles and still maintain solid classification performance.</a:t>
            </a:r>
          </a:p>
          <a:p>
            <a:endParaRPr lang="en-US" dirty="0"/>
          </a:p>
        </p:txBody>
      </p:sp>
      <p:sp>
        <p:nvSpPr>
          <p:cNvPr id="4" name="Slide Number Placeholder 3"/>
          <p:cNvSpPr>
            <a:spLocks noGrp="1"/>
          </p:cNvSpPr>
          <p:nvPr>
            <p:ph type="sldNum" sz="quarter" idx="5"/>
          </p:nvPr>
        </p:nvSpPr>
        <p:spPr/>
        <p:txBody>
          <a:bodyPr/>
          <a:lstStyle/>
          <a:p>
            <a:fld id="{6FEDB2FB-BF61-CE42-A920-5C28F713D127}" type="slidenum">
              <a:rPr lang="en-US" smtClean="0"/>
              <a:t>20</a:t>
            </a:fld>
            <a:endParaRPr lang="en-US"/>
          </a:p>
        </p:txBody>
      </p:sp>
    </p:spTree>
    <p:extLst>
      <p:ext uri="{BB962C8B-B14F-4D97-AF65-F5344CB8AC3E}">
        <p14:creationId xmlns:p14="http://schemas.microsoft.com/office/powerpoint/2010/main" val="1987839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US" sz="1200" b="0" kern="1200" dirty="0">
                <a:solidFill>
                  <a:schemeClr val="tx1"/>
                </a:solidFill>
                <a:effectLst/>
                <a:latin typeface="+mn-lt"/>
                <a:ea typeface="+mn-ea"/>
                <a:cs typeface="+mn-cs"/>
              </a:rPr>
              <a:t>Here are some references …</a:t>
            </a:r>
          </a:p>
        </p:txBody>
      </p:sp>
      <p:sp>
        <p:nvSpPr>
          <p:cNvPr id="4" name="Marcador de número de diapositiva 3"/>
          <p:cNvSpPr>
            <a:spLocks noGrp="1"/>
          </p:cNvSpPr>
          <p:nvPr>
            <p:ph type="sldNum" sz="quarter" idx="5"/>
          </p:nvPr>
        </p:nvSpPr>
        <p:spPr/>
        <p:txBody>
          <a:bodyPr/>
          <a:lstStyle/>
          <a:p>
            <a:fld id="{6FEDB2FB-BF61-CE42-A920-5C28F713D127}" type="slidenum">
              <a:rPr lang="en-US" smtClean="0"/>
              <a:t>21</a:t>
            </a:fld>
            <a:endParaRPr lang="en-US"/>
          </a:p>
        </p:txBody>
      </p:sp>
    </p:spTree>
    <p:extLst>
      <p:ext uri="{BB962C8B-B14F-4D97-AF65-F5344CB8AC3E}">
        <p14:creationId xmlns:p14="http://schemas.microsoft.com/office/powerpoint/2010/main" val="1866771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thanks for watching. Let me know if you have any questions!</a:t>
            </a:r>
          </a:p>
        </p:txBody>
      </p:sp>
      <p:sp>
        <p:nvSpPr>
          <p:cNvPr id="4" name="Slide Number Placeholder 3"/>
          <p:cNvSpPr>
            <a:spLocks noGrp="1"/>
          </p:cNvSpPr>
          <p:nvPr>
            <p:ph type="sldNum" sz="quarter" idx="5"/>
          </p:nvPr>
        </p:nvSpPr>
        <p:spPr/>
        <p:txBody>
          <a:bodyPr/>
          <a:lstStyle/>
          <a:p>
            <a:fld id="{6FEDB2FB-BF61-CE42-A920-5C28F713D127}" type="slidenum">
              <a:rPr lang="en-US" smtClean="0"/>
              <a:t>22</a:t>
            </a:fld>
            <a:endParaRPr lang="en-US"/>
          </a:p>
        </p:txBody>
      </p:sp>
    </p:spTree>
    <p:extLst>
      <p:ext uri="{BB962C8B-B14F-4D97-AF65-F5344CB8AC3E}">
        <p14:creationId xmlns:p14="http://schemas.microsoft.com/office/powerpoint/2010/main" val="384478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sz="1200" b="0" kern="1200" dirty="0">
                <a:solidFill>
                  <a:schemeClr val="tx1"/>
                </a:solidFill>
                <a:effectLst/>
                <a:latin typeface="+mn-lt"/>
                <a:ea typeface="+mn-ea"/>
                <a:cs typeface="+mn-cs"/>
              </a:rPr>
              <a:t>Although the CAN clearly reduces system complexity, the network's connectedness means it's a prime target for malicious intruders. If an attacker gains access to the CAN bus through </a:t>
            </a:r>
            <a:r>
              <a:rPr lang="es-US" sz="1200" b="0" i="1" kern="1200" dirty="0">
                <a:solidFill>
                  <a:schemeClr val="tx1"/>
                </a:solidFill>
                <a:effectLst/>
                <a:latin typeface="+mn-lt"/>
                <a:ea typeface="+mn-ea"/>
                <a:cs typeface="+mn-cs"/>
              </a:rPr>
              <a:t>any</a:t>
            </a:r>
            <a:r>
              <a:rPr lang="es-US" sz="1200" b="0" kern="1200" dirty="0">
                <a:solidFill>
                  <a:schemeClr val="tx1"/>
                </a:solidFill>
                <a:effectLst/>
                <a:latin typeface="+mn-lt"/>
                <a:ea typeface="+mn-ea"/>
                <a:cs typeface="+mn-cs"/>
              </a:rPr>
              <a:t> endpoint, they can access the rest of the devices on the network, which include the dashboard, the steering wheel, the brakes, the transmission, the engine,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US" sz="1200" b="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6FEDB2FB-BF61-CE42-A920-5C28F713D127}" type="slidenum">
              <a:rPr lang="en-US" smtClean="0"/>
              <a:t>3</a:t>
            </a:fld>
            <a:endParaRPr lang="en-US"/>
          </a:p>
        </p:txBody>
      </p:sp>
    </p:spTree>
    <p:extLst>
      <p:ext uri="{BB962C8B-B14F-4D97-AF65-F5344CB8AC3E}">
        <p14:creationId xmlns:p14="http://schemas.microsoft.com/office/powerpoint/2010/main" val="193732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sz="1200" b="0" kern="1200" dirty="0">
                <a:solidFill>
                  <a:schemeClr val="tx1"/>
                </a:solidFill>
                <a:effectLst/>
                <a:latin typeface="+mn-lt"/>
                <a:ea typeface="+mn-ea"/>
                <a:cs typeface="+mn-cs"/>
              </a:rPr>
              <a:t>To address this, modern vehicle manufacturers employ a policy of </a:t>
            </a:r>
            <a:r>
              <a:rPr lang="es-US" sz="1200" b="0" i="1" kern="1200" dirty="0">
                <a:solidFill>
                  <a:schemeClr val="tx1"/>
                </a:solidFill>
                <a:effectLst/>
                <a:latin typeface="+mn-lt"/>
                <a:ea typeface="+mn-ea"/>
                <a:cs typeface="+mn-cs"/>
              </a:rPr>
              <a:t>security through obscurity</a:t>
            </a:r>
            <a:r>
              <a:rPr lang="es-US" sz="1200" b="0" kern="1200" dirty="0">
                <a:solidFill>
                  <a:schemeClr val="tx1"/>
                </a:solidFill>
                <a:effectLst/>
                <a:latin typeface="+mn-lt"/>
                <a:ea typeface="+mn-ea"/>
                <a:cs typeface="+mn-cs"/>
              </a:rPr>
              <a:t> when designing the CAN bus and its components. Effectively, this means they make it </a:t>
            </a:r>
            <a:br>
              <a:rPr lang="es-US" sz="1200" b="0" kern="1200" dirty="0">
                <a:solidFill>
                  <a:schemeClr val="tx1"/>
                </a:solidFill>
                <a:effectLst/>
                <a:latin typeface="+mn-lt"/>
                <a:ea typeface="+mn-ea"/>
                <a:cs typeface="+mn-cs"/>
              </a:rPr>
            </a:br>
            <a:endParaRPr lang="es-US" sz="1200" b="0" kern="1200" dirty="0">
              <a:solidFill>
                <a:schemeClr val="tx1"/>
              </a:solidFill>
              <a:effectLst/>
              <a:latin typeface="+mn-lt"/>
              <a:ea typeface="+mn-ea"/>
              <a:cs typeface="+mn-cs"/>
            </a:endParaRPr>
          </a:p>
          <a:p>
            <a:r>
              <a:rPr lang="es-US" sz="1200" b="0" kern="1200" dirty="0">
                <a:solidFill>
                  <a:schemeClr val="tx1"/>
                </a:solidFill>
                <a:effectLst/>
                <a:latin typeface="+mn-lt"/>
                <a:ea typeface="+mn-ea"/>
                <a:cs typeface="+mn-cs"/>
              </a:rPr>
              <a:t>difficult to interpret the meaning of CAN data without significant reverse engineering efforts.</a:t>
            </a:r>
          </a:p>
        </p:txBody>
      </p:sp>
      <p:sp>
        <p:nvSpPr>
          <p:cNvPr id="4" name="Marcador de número de diapositiva 3"/>
          <p:cNvSpPr>
            <a:spLocks noGrp="1"/>
          </p:cNvSpPr>
          <p:nvPr>
            <p:ph type="sldNum" sz="quarter" idx="5"/>
          </p:nvPr>
        </p:nvSpPr>
        <p:spPr/>
        <p:txBody>
          <a:bodyPr/>
          <a:lstStyle/>
          <a:p>
            <a:fld id="{6FEDB2FB-BF61-CE42-A920-5C28F713D127}" type="slidenum">
              <a:rPr lang="en-US" smtClean="0"/>
              <a:t>4</a:t>
            </a:fld>
            <a:endParaRPr lang="en-US"/>
          </a:p>
        </p:txBody>
      </p:sp>
    </p:spTree>
    <p:extLst>
      <p:ext uri="{BB962C8B-B14F-4D97-AF65-F5344CB8AC3E}">
        <p14:creationId xmlns:p14="http://schemas.microsoft.com/office/powerpoint/2010/main" val="2929398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kern="1200" dirty="0">
                <a:solidFill>
                  <a:schemeClr val="tx1"/>
                </a:solidFill>
                <a:effectLst/>
                <a:latin typeface="+mn-lt"/>
                <a:ea typeface="+mn-ea"/>
                <a:cs typeface="+mn-cs"/>
              </a:rPr>
              <a:t>However, this security policy is insufficient for consumer protection because obfuscating a vehicle's CAN data does not adequately hide the vehicle's signature. Why is this? Well,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Today's toolsets can successfully determine whether a specific vehicle generated a specific segment of CAN data, even if said data is unprocessed or limited in scope. This research uses deep learning to do so.</a:t>
            </a:r>
          </a:p>
        </p:txBody>
      </p:sp>
      <p:sp>
        <p:nvSpPr>
          <p:cNvPr id="4" name="Marcador de número de diapositiva 3"/>
          <p:cNvSpPr>
            <a:spLocks noGrp="1"/>
          </p:cNvSpPr>
          <p:nvPr>
            <p:ph type="sldNum" sz="quarter" idx="5"/>
          </p:nvPr>
        </p:nvSpPr>
        <p:spPr/>
        <p:txBody>
          <a:bodyPr/>
          <a:lstStyle/>
          <a:p>
            <a:fld id="{6FEDB2FB-BF61-CE42-A920-5C28F713D127}" type="slidenum">
              <a:rPr lang="en-US" smtClean="0"/>
              <a:t>5</a:t>
            </a:fld>
            <a:endParaRPr lang="en-US"/>
          </a:p>
        </p:txBody>
      </p:sp>
    </p:spTree>
    <p:extLst>
      <p:ext uri="{BB962C8B-B14F-4D97-AF65-F5344CB8AC3E}">
        <p14:creationId xmlns:p14="http://schemas.microsoft.com/office/powerpoint/2010/main" val="3016142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Specifically, we devise a system capable of identifying which distinct vehicle generated a given segment of CAN bus data. This is a multiclass classification problem which asks the following question: does a given vehicle leave identifiable fingerprints on its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hypothesize that a convolutional neural network can effectively classify vehicles, especially when compared to naive deep learning approaches.</a:t>
            </a:r>
          </a:p>
        </p:txBody>
      </p:sp>
      <p:sp>
        <p:nvSpPr>
          <p:cNvPr id="4" name="Slide Number Placeholder 3"/>
          <p:cNvSpPr>
            <a:spLocks noGrp="1"/>
          </p:cNvSpPr>
          <p:nvPr>
            <p:ph type="sldNum" sz="quarter" idx="5"/>
          </p:nvPr>
        </p:nvSpPr>
        <p:spPr/>
        <p:txBody>
          <a:bodyPr/>
          <a:lstStyle/>
          <a:p>
            <a:fld id="{6FEDB2FB-BF61-CE42-A920-5C28F713D127}" type="slidenum">
              <a:rPr lang="en-US" smtClean="0"/>
              <a:t>6</a:t>
            </a:fld>
            <a:endParaRPr lang="en-US"/>
          </a:p>
        </p:txBody>
      </p:sp>
    </p:spTree>
    <p:extLst>
      <p:ext uri="{BB962C8B-B14F-4D97-AF65-F5344CB8AC3E}">
        <p14:creationId xmlns:p14="http://schemas.microsoft.com/office/powerpoint/2010/main" val="2499895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research employs two datasets, one from Oak Ridge National Laboratory and one from a previous student's research.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Oak Ridge corpus is comprised of nearly two and a half gigabytes of data captured on the CAN buses of nine different vehicles;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Stone’s corpus contains over 230 megabytes of data from 11 different vehicles.</a:t>
            </a:r>
          </a:p>
        </p:txBody>
      </p:sp>
      <p:sp>
        <p:nvSpPr>
          <p:cNvPr id="4" name="Slide Number Placeholder 3"/>
          <p:cNvSpPr>
            <a:spLocks noGrp="1"/>
          </p:cNvSpPr>
          <p:nvPr>
            <p:ph type="sldNum" sz="quarter" idx="5"/>
          </p:nvPr>
        </p:nvSpPr>
        <p:spPr/>
        <p:txBody>
          <a:bodyPr/>
          <a:lstStyle/>
          <a:p>
            <a:fld id="{6FEDB2FB-BF61-CE42-A920-5C28F713D127}" type="slidenum">
              <a:rPr lang="en-US" smtClean="0"/>
              <a:t>7</a:t>
            </a:fld>
            <a:endParaRPr lang="en-US"/>
          </a:p>
        </p:txBody>
      </p:sp>
    </p:spTree>
    <p:extLst>
      <p:ext uri="{BB962C8B-B14F-4D97-AF65-F5344CB8AC3E}">
        <p14:creationId xmlns:p14="http://schemas.microsoft.com/office/powerpoint/2010/main" val="248987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raw CAN messages in each capture contain a bunch of information. Here's the important stuff. (pause) Each arb ID might detail a vehicle's speed, RPM, tire pressure, brake pedal position … but we don't actually </a:t>
            </a:r>
            <a:r>
              <a:rPr lang="en-US" sz="1200" b="0" i="1" kern="1200" dirty="0">
                <a:solidFill>
                  <a:schemeClr val="tx1"/>
                </a:solidFill>
                <a:effectLst/>
                <a:latin typeface="+mn-lt"/>
                <a:ea typeface="+mn-ea"/>
                <a:cs typeface="+mn-cs"/>
              </a:rPr>
              <a:t>know </a:t>
            </a:r>
            <a:r>
              <a:rPr lang="en-US" sz="1200" b="0" kern="1200" dirty="0">
                <a:solidFill>
                  <a:schemeClr val="tx1"/>
                </a:solidFill>
                <a:effectLst/>
                <a:latin typeface="+mn-lt"/>
                <a:ea typeface="+mn-ea"/>
                <a:cs typeface="+mn-cs"/>
              </a:rPr>
              <a:t>what it describes.</a:t>
            </a:r>
          </a:p>
        </p:txBody>
      </p:sp>
      <p:sp>
        <p:nvSpPr>
          <p:cNvPr id="4" name="Slide Number Placeholder 3"/>
          <p:cNvSpPr>
            <a:spLocks noGrp="1"/>
          </p:cNvSpPr>
          <p:nvPr>
            <p:ph type="sldNum" sz="quarter" idx="5"/>
          </p:nvPr>
        </p:nvSpPr>
        <p:spPr/>
        <p:txBody>
          <a:bodyPr/>
          <a:lstStyle/>
          <a:p>
            <a:fld id="{6FEDB2FB-BF61-CE42-A920-5C28F713D127}" type="slidenum">
              <a:rPr lang="en-US" smtClean="0"/>
              <a:t>8</a:t>
            </a:fld>
            <a:endParaRPr lang="en-US"/>
          </a:p>
        </p:txBody>
      </p:sp>
    </p:spTree>
    <p:extLst>
      <p:ext uri="{BB962C8B-B14F-4D97-AF65-F5344CB8AC3E}">
        <p14:creationId xmlns:p14="http://schemas.microsoft.com/office/powerpoint/2010/main" val="2790728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For example, one reverse engineering pipeline might pull these signals from one arb ID. Maybe these are wheel speeds. I don't know. It's impossible to be sure without possessing insider knowledge. We aren’t even sure if these exact signals actually exist in this arb ID.</a:t>
            </a:r>
          </a:p>
        </p:txBody>
      </p:sp>
      <p:sp>
        <p:nvSpPr>
          <p:cNvPr id="4" name="Slide Number Placeholder 3"/>
          <p:cNvSpPr>
            <a:spLocks noGrp="1"/>
          </p:cNvSpPr>
          <p:nvPr>
            <p:ph type="sldNum" sz="quarter" idx="5"/>
          </p:nvPr>
        </p:nvSpPr>
        <p:spPr/>
        <p:txBody>
          <a:bodyPr/>
          <a:lstStyle/>
          <a:p>
            <a:fld id="{6FEDB2FB-BF61-CE42-A920-5C28F713D127}" type="slidenum">
              <a:rPr lang="en-US" smtClean="0"/>
              <a:t>9</a:t>
            </a:fld>
            <a:endParaRPr lang="en-US"/>
          </a:p>
        </p:txBody>
      </p:sp>
    </p:spTree>
    <p:extLst>
      <p:ext uri="{BB962C8B-B14F-4D97-AF65-F5344CB8AC3E}">
        <p14:creationId xmlns:p14="http://schemas.microsoft.com/office/powerpoint/2010/main" val="301619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F80A5B7-77AB-074F-BC47-34596681935F}" type="datetime1">
              <a:rPr lang="en-US" smtClean="0"/>
              <a:t>8/21/19</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/12</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9E7D56E8-89F2-DC4D-8013-3F7AE0B5260F}" type="slidenum">
              <a:rPr lang="en-US" smtClean="0"/>
              <a:t>‹Nº›</a:t>
            </a:fld>
            <a:endParaRPr lang="en-US"/>
          </a:p>
        </p:txBody>
      </p:sp>
    </p:spTree>
    <p:extLst>
      <p:ext uri="{BB962C8B-B14F-4D97-AF65-F5344CB8AC3E}">
        <p14:creationId xmlns:p14="http://schemas.microsoft.com/office/powerpoint/2010/main" val="86383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A5B53-B08E-5E4F-A26A-478CB9C09C28}" type="datetime1">
              <a:rPr lang="en-US" smtClean="0"/>
              <a:t>8/21/19</a:t>
            </a:fld>
            <a:endParaRPr lang="en-US"/>
          </a:p>
        </p:txBody>
      </p:sp>
      <p:sp>
        <p:nvSpPr>
          <p:cNvPr id="5" name="Footer Placeholder 4"/>
          <p:cNvSpPr>
            <a:spLocks noGrp="1"/>
          </p:cNvSpPr>
          <p:nvPr>
            <p:ph type="ftr" sz="quarter" idx="11"/>
          </p:nvPr>
        </p:nvSpPr>
        <p:spPr/>
        <p:txBody>
          <a:bodyPr/>
          <a:lstStyle/>
          <a:p>
            <a:r>
              <a:rPr lang="en-US"/>
              <a:t>/12</a:t>
            </a:r>
          </a:p>
        </p:txBody>
      </p:sp>
      <p:sp>
        <p:nvSpPr>
          <p:cNvPr id="6" name="Slide Number Placeholder 5"/>
          <p:cNvSpPr>
            <a:spLocks noGrp="1"/>
          </p:cNvSpPr>
          <p:nvPr>
            <p:ph type="sldNum" sz="quarter" idx="12"/>
          </p:nvPr>
        </p:nvSpPr>
        <p:spPr/>
        <p:txBody>
          <a:bodyPr/>
          <a:lstStyle/>
          <a:p>
            <a:fld id="{9E7D56E8-89F2-DC4D-8013-3F7AE0B5260F}" type="slidenum">
              <a:rPr lang="en-US" smtClean="0"/>
              <a:t>‹Nº›</a:t>
            </a:fld>
            <a:endParaRPr lang="en-US"/>
          </a:p>
        </p:txBody>
      </p:sp>
    </p:spTree>
    <p:extLst>
      <p:ext uri="{BB962C8B-B14F-4D97-AF65-F5344CB8AC3E}">
        <p14:creationId xmlns:p14="http://schemas.microsoft.com/office/powerpoint/2010/main" val="54963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ADC20A9-E3C2-1C40-B4F6-7DA2FD98C947}" type="datetime1">
              <a:rPr lang="en-US" smtClean="0"/>
              <a:t>8/21/19</a:t>
            </a:fld>
            <a:endParaRPr lang="en-US"/>
          </a:p>
        </p:txBody>
      </p:sp>
      <p:sp>
        <p:nvSpPr>
          <p:cNvPr id="5" name="Footer Placeholder 4"/>
          <p:cNvSpPr>
            <a:spLocks noGrp="1"/>
          </p:cNvSpPr>
          <p:nvPr>
            <p:ph type="ftr" sz="quarter" idx="11"/>
          </p:nvPr>
        </p:nvSpPr>
        <p:spPr>
          <a:xfrm>
            <a:off x="774923" y="5951811"/>
            <a:ext cx="7896279" cy="365125"/>
          </a:xfrm>
        </p:spPr>
        <p:txBody>
          <a:bodyPr/>
          <a:lstStyle/>
          <a:p>
            <a:r>
              <a:rPr lang="en-US"/>
              <a:t>/12</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9E7D56E8-89F2-DC4D-8013-3F7AE0B5260F}" type="slidenum">
              <a:rPr lang="en-US" smtClean="0"/>
              <a:t>‹Nº›</a:t>
            </a:fld>
            <a:endParaRPr lang="en-US"/>
          </a:p>
        </p:txBody>
      </p:sp>
    </p:spTree>
    <p:extLst>
      <p:ext uri="{BB962C8B-B14F-4D97-AF65-F5344CB8AC3E}">
        <p14:creationId xmlns:p14="http://schemas.microsoft.com/office/powerpoint/2010/main" val="3965504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CEB56-D168-884C-9FAC-D26DFB994352}" type="datetime1">
              <a:rPr lang="en-US" smtClean="0"/>
              <a:t>8/21/19</a:t>
            </a:fld>
            <a:endParaRPr lang="en-US"/>
          </a:p>
        </p:txBody>
      </p:sp>
      <p:sp>
        <p:nvSpPr>
          <p:cNvPr id="5" name="Footer Placeholder 4"/>
          <p:cNvSpPr>
            <a:spLocks noGrp="1"/>
          </p:cNvSpPr>
          <p:nvPr>
            <p:ph type="ftr" sz="quarter" idx="11"/>
          </p:nvPr>
        </p:nvSpPr>
        <p:spPr/>
        <p:txBody>
          <a:bodyPr/>
          <a:lstStyle/>
          <a:p>
            <a:r>
              <a:rPr lang="en-US"/>
              <a:t>/12</a:t>
            </a:r>
          </a:p>
        </p:txBody>
      </p:sp>
      <p:sp>
        <p:nvSpPr>
          <p:cNvPr id="6" name="Slide Number Placeholder 5"/>
          <p:cNvSpPr>
            <a:spLocks noGrp="1"/>
          </p:cNvSpPr>
          <p:nvPr>
            <p:ph type="sldNum" sz="quarter" idx="12"/>
          </p:nvPr>
        </p:nvSpPr>
        <p:spPr>
          <a:xfrm>
            <a:off x="10558300" y="5956137"/>
            <a:ext cx="1052508" cy="365125"/>
          </a:xfrm>
        </p:spPr>
        <p:txBody>
          <a:bodyPr/>
          <a:lstStyle/>
          <a:p>
            <a:fld id="{9E7D56E8-89F2-DC4D-8013-3F7AE0B5260F}" type="slidenum">
              <a:rPr lang="en-US" smtClean="0"/>
              <a:t>‹Nº›</a:t>
            </a:fld>
            <a:endParaRPr lang="en-US" dirty="0"/>
          </a:p>
        </p:txBody>
      </p:sp>
    </p:spTree>
    <p:extLst>
      <p:ext uri="{BB962C8B-B14F-4D97-AF65-F5344CB8AC3E}">
        <p14:creationId xmlns:p14="http://schemas.microsoft.com/office/powerpoint/2010/main" val="72717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AE60EE3-0C1B-7C4A-B119-89481DAA242D}" type="datetime1">
              <a:rPr lang="en-US" smtClean="0"/>
              <a:t>8/21/19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/12</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E7D56E8-89F2-DC4D-8013-3F7AE0B5260F}" type="slidenum">
              <a:rPr lang="en-US" smtClean="0"/>
              <a:t>‹Nº›</a:t>
            </a:fld>
            <a:endParaRPr lang="en-US"/>
          </a:p>
        </p:txBody>
      </p:sp>
    </p:spTree>
    <p:extLst>
      <p:ext uri="{BB962C8B-B14F-4D97-AF65-F5344CB8AC3E}">
        <p14:creationId xmlns:p14="http://schemas.microsoft.com/office/powerpoint/2010/main" val="214683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7A33A2-44D1-7E4D-8A99-B63EDD1961D6}" type="datetime1">
              <a:rPr lang="en-US" smtClean="0"/>
              <a:t>8/21/19</a:t>
            </a:fld>
            <a:endParaRPr lang="en-US"/>
          </a:p>
        </p:txBody>
      </p:sp>
      <p:sp>
        <p:nvSpPr>
          <p:cNvPr id="6" name="Footer Placeholder 5"/>
          <p:cNvSpPr>
            <a:spLocks noGrp="1"/>
          </p:cNvSpPr>
          <p:nvPr>
            <p:ph type="ftr" sz="quarter" idx="11"/>
          </p:nvPr>
        </p:nvSpPr>
        <p:spPr/>
        <p:txBody>
          <a:bodyPr/>
          <a:lstStyle/>
          <a:p>
            <a:r>
              <a:rPr lang="en-US"/>
              <a:t>/12</a:t>
            </a:r>
          </a:p>
        </p:txBody>
      </p:sp>
      <p:sp>
        <p:nvSpPr>
          <p:cNvPr id="7" name="Slide Number Placeholder 6"/>
          <p:cNvSpPr>
            <a:spLocks noGrp="1"/>
          </p:cNvSpPr>
          <p:nvPr>
            <p:ph type="sldNum" sz="quarter" idx="12"/>
          </p:nvPr>
        </p:nvSpPr>
        <p:spPr/>
        <p:txBody>
          <a:bodyPr/>
          <a:lstStyle/>
          <a:p>
            <a:fld id="{9E7D56E8-89F2-DC4D-8013-3F7AE0B5260F}" type="slidenum">
              <a:rPr lang="en-US" smtClean="0"/>
              <a:t>‹Nº›</a:t>
            </a:fld>
            <a:endParaRPr lang="en-US"/>
          </a:p>
        </p:txBody>
      </p:sp>
    </p:spTree>
    <p:extLst>
      <p:ext uri="{BB962C8B-B14F-4D97-AF65-F5344CB8AC3E}">
        <p14:creationId xmlns:p14="http://schemas.microsoft.com/office/powerpoint/2010/main" val="376847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9E680C-66C7-724E-905E-ED4CC371BD18}" type="datetime1">
              <a:rPr lang="en-US" smtClean="0"/>
              <a:t>8/21/19</a:t>
            </a:fld>
            <a:endParaRPr lang="en-US"/>
          </a:p>
        </p:txBody>
      </p:sp>
      <p:sp>
        <p:nvSpPr>
          <p:cNvPr id="8" name="Footer Placeholder 7"/>
          <p:cNvSpPr>
            <a:spLocks noGrp="1"/>
          </p:cNvSpPr>
          <p:nvPr>
            <p:ph type="ftr" sz="quarter" idx="11"/>
          </p:nvPr>
        </p:nvSpPr>
        <p:spPr/>
        <p:txBody>
          <a:bodyPr/>
          <a:lstStyle/>
          <a:p>
            <a:r>
              <a:rPr lang="en-US"/>
              <a:t>/12</a:t>
            </a:r>
          </a:p>
        </p:txBody>
      </p:sp>
      <p:sp>
        <p:nvSpPr>
          <p:cNvPr id="9" name="Slide Number Placeholder 8"/>
          <p:cNvSpPr>
            <a:spLocks noGrp="1"/>
          </p:cNvSpPr>
          <p:nvPr>
            <p:ph type="sldNum" sz="quarter" idx="12"/>
          </p:nvPr>
        </p:nvSpPr>
        <p:spPr/>
        <p:txBody>
          <a:bodyPr/>
          <a:lstStyle/>
          <a:p>
            <a:fld id="{9E7D56E8-89F2-DC4D-8013-3F7AE0B5260F}" type="slidenum">
              <a:rPr lang="en-US" smtClean="0"/>
              <a:t>‹Nº›</a:t>
            </a:fld>
            <a:endParaRPr lang="en-US"/>
          </a:p>
        </p:txBody>
      </p:sp>
    </p:spTree>
    <p:extLst>
      <p:ext uri="{BB962C8B-B14F-4D97-AF65-F5344CB8AC3E}">
        <p14:creationId xmlns:p14="http://schemas.microsoft.com/office/powerpoint/2010/main" val="350448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C19E94-D037-B247-AC4D-4ACB70BC7940}" type="datetime1">
              <a:rPr lang="en-US" smtClean="0"/>
              <a:t>8/21/19</a:t>
            </a:fld>
            <a:endParaRPr lang="en-US"/>
          </a:p>
        </p:txBody>
      </p:sp>
      <p:sp>
        <p:nvSpPr>
          <p:cNvPr id="4" name="Footer Placeholder 3"/>
          <p:cNvSpPr>
            <a:spLocks noGrp="1"/>
          </p:cNvSpPr>
          <p:nvPr>
            <p:ph type="ftr" sz="quarter" idx="11"/>
          </p:nvPr>
        </p:nvSpPr>
        <p:spPr/>
        <p:txBody>
          <a:bodyPr/>
          <a:lstStyle/>
          <a:p>
            <a:r>
              <a:rPr lang="en-US"/>
              <a:t>/12</a:t>
            </a:r>
          </a:p>
        </p:txBody>
      </p:sp>
      <p:sp>
        <p:nvSpPr>
          <p:cNvPr id="5" name="Slide Number Placeholder 4"/>
          <p:cNvSpPr>
            <a:spLocks noGrp="1"/>
          </p:cNvSpPr>
          <p:nvPr>
            <p:ph type="sldNum" sz="quarter" idx="12"/>
          </p:nvPr>
        </p:nvSpPr>
        <p:spPr/>
        <p:txBody>
          <a:bodyPr/>
          <a:lstStyle/>
          <a:p>
            <a:fld id="{9E7D56E8-89F2-DC4D-8013-3F7AE0B5260F}" type="slidenum">
              <a:rPr lang="en-US" smtClean="0"/>
              <a:t>‹Nº›</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97097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390AC9-5C02-DD46-BC8F-DA5535B52749}" type="datetime1">
              <a:rPr lang="en-US" smtClean="0"/>
              <a:t>8/21/19</a:t>
            </a:fld>
            <a:endParaRPr lang="en-US"/>
          </a:p>
        </p:txBody>
      </p:sp>
      <p:sp>
        <p:nvSpPr>
          <p:cNvPr id="3" name="Footer Placeholder 2"/>
          <p:cNvSpPr>
            <a:spLocks noGrp="1"/>
          </p:cNvSpPr>
          <p:nvPr>
            <p:ph type="ftr" sz="quarter" idx="11"/>
          </p:nvPr>
        </p:nvSpPr>
        <p:spPr/>
        <p:txBody>
          <a:bodyPr/>
          <a:lstStyle/>
          <a:p>
            <a:r>
              <a:rPr lang="en-US"/>
              <a:t>/12</a:t>
            </a:r>
          </a:p>
        </p:txBody>
      </p:sp>
      <p:sp>
        <p:nvSpPr>
          <p:cNvPr id="4" name="Slide Number Placeholder 3"/>
          <p:cNvSpPr>
            <a:spLocks noGrp="1"/>
          </p:cNvSpPr>
          <p:nvPr>
            <p:ph type="sldNum" sz="quarter" idx="12"/>
          </p:nvPr>
        </p:nvSpPr>
        <p:spPr/>
        <p:txBody>
          <a:bodyPr/>
          <a:lstStyle/>
          <a:p>
            <a:fld id="{9E7D56E8-89F2-DC4D-8013-3F7AE0B5260F}" type="slidenum">
              <a:rPr lang="en-US" smtClean="0"/>
              <a:t>‹Nº›</a:t>
            </a:fld>
            <a:endParaRPr lang="en-US"/>
          </a:p>
        </p:txBody>
      </p:sp>
    </p:spTree>
    <p:extLst>
      <p:ext uri="{BB962C8B-B14F-4D97-AF65-F5344CB8AC3E}">
        <p14:creationId xmlns:p14="http://schemas.microsoft.com/office/powerpoint/2010/main" val="1144938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0216F06-BBD9-2647-8B8C-52D82AFDAFB7}" type="datetime1">
              <a:rPr lang="en-US" smtClean="0"/>
              <a:t>8/21/19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/12</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9E7D56E8-89F2-DC4D-8013-3F7AE0B5260F}" type="slidenum">
              <a:rPr lang="en-US" smtClean="0"/>
              <a:t>‹Nº›</a:t>
            </a:fld>
            <a:endParaRPr lang="en-US"/>
          </a:p>
        </p:txBody>
      </p:sp>
    </p:spTree>
    <p:extLst>
      <p:ext uri="{BB962C8B-B14F-4D97-AF65-F5344CB8AC3E}">
        <p14:creationId xmlns:p14="http://schemas.microsoft.com/office/powerpoint/2010/main" val="386480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875A57-9BE6-784B-B2A8-82976A721323}" type="datetime1">
              <a:rPr lang="en-US" smtClean="0"/>
              <a:t>8/21/19</a:t>
            </a:fld>
            <a:endParaRPr lang="en-US"/>
          </a:p>
        </p:txBody>
      </p:sp>
      <p:sp>
        <p:nvSpPr>
          <p:cNvPr id="6" name="Footer Placeholder 5"/>
          <p:cNvSpPr>
            <a:spLocks noGrp="1"/>
          </p:cNvSpPr>
          <p:nvPr>
            <p:ph type="ftr" sz="quarter" idx="11"/>
          </p:nvPr>
        </p:nvSpPr>
        <p:spPr/>
        <p:txBody>
          <a:bodyPr/>
          <a:lstStyle/>
          <a:p>
            <a:r>
              <a:rPr lang="en-US"/>
              <a:t>/12</a:t>
            </a:r>
          </a:p>
        </p:txBody>
      </p:sp>
      <p:sp>
        <p:nvSpPr>
          <p:cNvPr id="7" name="Slide Number Placeholder 6"/>
          <p:cNvSpPr>
            <a:spLocks noGrp="1"/>
          </p:cNvSpPr>
          <p:nvPr>
            <p:ph type="sldNum" sz="quarter" idx="12"/>
          </p:nvPr>
        </p:nvSpPr>
        <p:spPr/>
        <p:txBody>
          <a:bodyPr/>
          <a:lstStyle/>
          <a:p>
            <a:fld id="{9E7D56E8-89F2-DC4D-8013-3F7AE0B5260F}" type="slidenum">
              <a:rPr lang="en-US" smtClean="0"/>
              <a:t>‹Nº›</a:t>
            </a:fld>
            <a:endParaRPr lang="en-US"/>
          </a:p>
        </p:txBody>
      </p:sp>
    </p:spTree>
    <p:extLst>
      <p:ext uri="{BB962C8B-B14F-4D97-AF65-F5344CB8AC3E}">
        <p14:creationId xmlns:p14="http://schemas.microsoft.com/office/powerpoint/2010/main" val="284439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E99E916-AE1E-A446-A405-2B3BA0E314F5}" type="datetime1">
              <a:rPr lang="en-US" smtClean="0"/>
              <a:t>8/21/19</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/12</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9E7D56E8-89F2-DC4D-8013-3F7AE0B5260F}" type="slidenum">
              <a:rPr lang="en-US" smtClean="0"/>
              <a:t>‹Nº›</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863437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1.png"/><Relationship Id="rId2" Type="http://schemas.microsoft.com/office/2007/relationships/media" Target="../media/media16.m4a"/><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1.png"/><Relationship Id="rId2" Type="http://schemas.microsoft.com/office/2007/relationships/media" Target="../media/media17.m4a"/><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1.png"/><Relationship Id="rId2" Type="http://schemas.microsoft.com/office/2007/relationships/media" Target="../media/media18.m4a"/><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4.jp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4.jp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7.m4a"/><Relationship Id="rId7" Type="http://schemas.openxmlformats.org/officeDocument/2006/relationships/image" Target="../media/image6.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E5D0-DBFE-DE4F-ACE3-B374AD4DC392}"/>
              </a:ext>
            </a:extLst>
          </p:cNvPr>
          <p:cNvSpPr>
            <a:spLocks noGrp="1"/>
          </p:cNvSpPr>
          <p:nvPr>
            <p:ph type="ctrTitle"/>
          </p:nvPr>
        </p:nvSpPr>
        <p:spPr>
          <a:xfrm>
            <a:off x="459810" y="859760"/>
            <a:ext cx="11183480" cy="1958053"/>
          </a:xfrm>
        </p:spPr>
        <p:txBody>
          <a:bodyPr anchor="ctr">
            <a:normAutofit/>
          </a:bodyPr>
          <a:lstStyle/>
          <a:p>
            <a:r>
              <a:rPr lang="en-US" sz="3200" dirty="0"/>
              <a:t>Fingerprinting Vehicles</a:t>
            </a:r>
            <a:br>
              <a:rPr lang="en-US" sz="3200" dirty="0"/>
            </a:br>
            <a:r>
              <a:rPr lang="en-US" sz="3200" dirty="0"/>
              <a:t>with CAN Bus Data Samples</a:t>
            </a:r>
          </a:p>
        </p:txBody>
      </p:sp>
      <p:sp>
        <p:nvSpPr>
          <p:cNvPr id="3" name="Subtitle 2">
            <a:extLst>
              <a:ext uri="{FF2B5EF4-FFF2-40B4-BE49-F238E27FC236}">
                <a16:creationId xmlns:a16="http://schemas.microsoft.com/office/drawing/2014/main" id="{362521E8-50ED-1D4B-A810-13F5D20BFD72}"/>
              </a:ext>
            </a:extLst>
          </p:cNvPr>
          <p:cNvSpPr>
            <a:spLocks noGrp="1"/>
          </p:cNvSpPr>
          <p:nvPr>
            <p:ph type="subTitle" idx="1"/>
          </p:nvPr>
        </p:nvSpPr>
        <p:spPr>
          <a:xfrm>
            <a:off x="5346700" y="3187700"/>
            <a:ext cx="6296591" cy="2342412"/>
          </a:xfrm>
        </p:spPr>
        <p:txBody>
          <a:bodyPr anchor="t">
            <a:normAutofit/>
          </a:bodyPr>
          <a:lstStyle/>
          <a:p>
            <a:pPr algn="r"/>
            <a:r>
              <a:rPr lang="en-US" dirty="0">
                <a:solidFill>
                  <a:schemeClr val="bg1"/>
                </a:solidFill>
              </a:rPr>
              <a:t>2d Lt David Crow, USAF</a:t>
            </a:r>
          </a:p>
          <a:p>
            <a:pPr algn="r"/>
            <a:r>
              <a:rPr lang="en-US" dirty="0">
                <a:solidFill>
                  <a:schemeClr val="bg1"/>
                </a:solidFill>
              </a:rPr>
              <a:t>Air Force Institute of Technology</a:t>
            </a:r>
          </a:p>
          <a:p>
            <a:pPr algn="r"/>
            <a:r>
              <a:rPr lang="en-US" dirty="0">
                <a:solidFill>
                  <a:schemeClr val="bg1"/>
                </a:solidFill>
              </a:rPr>
              <a:t>Graduate School of Engineering and Management</a:t>
            </a:r>
          </a:p>
          <a:p>
            <a:pPr algn="r"/>
            <a:r>
              <a:rPr lang="en-US" dirty="0">
                <a:solidFill>
                  <a:schemeClr val="bg1"/>
                </a:solidFill>
              </a:rPr>
              <a:t>Department of Electrical and Computer Engineering</a:t>
            </a:r>
          </a:p>
        </p:txBody>
      </p:sp>
      <p:sp>
        <p:nvSpPr>
          <p:cNvPr id="23" name="Subtitle 2">
            <a:extLst>
              <a:ext uri="{FF2B5EF4-FFF2-40B4-BE49-F238E27FC236}">
                <a16:creationId xmlns:a16="http://schemas.microsoft.com/office/drawing/2014/main" id="{C9597F2F-876F-5C46-AFE4-D823F0F04BF1}"/>
              </a:ext>
            </a:extLst>
          </p:cNvPr>
          <p:cNvSpPr txBox="1">
            <a:spLocks/>
          </p:cNvSpPr>
          <p:nvPr/>
        </p:nvSpPr>
        <p:spPr>
          <a:xfrm>
            <a:off x="8242300" y="5326912"/>
            <a:ext cx="3400990" cy="954088"/>
          </a:xfrm>
          <a:prstGeom prst="rect">
            <a:avLst/>
          </a:prstGeom>
        </p:spPr>
        <p:txBody>
          <a:bodyPr vert="horz" lIns="91440" tIns="45720" rIns="91440" bIns="45720" rtlCol="0" anchor="b">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dirty="0">
                <a:solidFill>
                  <a:schemeClr val="bg1"/>
                </a:solidFill>
              </a:rPr>
              <a:t>SU19 </a:t>
            </a:r>
            <a:r>
              <a:rPr lang="en-US" dirty="0" err="1">
                <a:solidFill>
                  <a:schemeClr val="bg1"/>
                </a:solidFill>
              </a:rPr>
              <a:t>csce</a:t>
            </a:r>
            <a:r>
              <a:rPr lang="en-US" dirty="0">
                <a:solidFill>
                  <a:schemeClr val="bg1"/>
                </a:solidFill>
              </a:rPr>
              <a:t> 823 final project</a:t>
            </a:r>
          </a:p>
          <a:p>
            <a:pPr algn="r"/>
            <a:r>
              <a:rPr lang="en-US" dirty="0">
                <a:solidFill>
                  <a:schemeClr val="bg1"/>
                </a:solidFill>
              </a:rPr>
              <a:t>August 2019</a:t>
            </a:r>
          </a:p>
        </p:txBody>
      </p:sp>
      <p:sp>
        <p:nvSpPr>
          <p:cNvPr id="27" name="TextBox 26">
            <a:extLst>
              <a:ext uri="{FF2B5EF4-FFF2-40B4-BE49-F238E27FC236}">
                <a16:creationId xmlns:a16="http://schemas.microsoft.com/office/drawing/2014/main" id="{D03C45A9-A708-2141-9DFE-92B34ADD6D1B}"/>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1/22</a:t>
            </a:r>
          </a:p>
        </p:txBody>
      </p:sp>
      <p:pic>
        <p:nvPicPr>
          <p:cNvPr id="5" name="Audio 4">
            <a:hlinkClick r:id="" action="ppaction://media"/>
            <a:extLst>
              <a:ext uri="{FF2B5EF4-FFF2-40B4-BE49-F238E27FC236}">
                <a16:creationId xmlns:a16="http://schemas.microsoft.com/office/drawing/2014/main" id="{3C73E0E3-185B-E446-BB16-A4DB3880E4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512261" y="5530112"/>
            <a:ext cx="812800" cy="812800"/>
          </a:xfrm>
          <a:prstGeom prst="rect">
            <a:avLst/>
          </a:prstGeom>
        </p:spPr>
      </p:pic>
    </p:spTree>
    <p:extLst>
      <p:ext uri="{BB962C8B-B14F-4D97-AF65-F5344CB8AC3E}">
        <p14:creationId xmlns:p14="http://schemas.microsoft.com/office/powerpoint/2010/main" val="3606919762"/>
      </p:ext>
    </p:extLst>
  </p:cSld>
  <p:clrMapOvr>
    <a:masterClrMapping/>
  </p:clrMapOvr>
  <mc:AlternateContent xmlns:mc="http://schemas.openxmlformats.org/markup-compatibility/2006">
    <mc:Choice xmlns:p14="http://schemas.microsoft.com/office/powerpoint/2010/main" Requires="p14">
      <p:transition spd="slow" p14:dur="2000" advTm="7102"/>
    </mc:Choice>
    <mc:Fallback>
      <p:transition spd="slow" advTm="7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DADAD-9059-B348-9AF7-B52521E3C9AC}"/>
              </a:ext>
            </a:extLst>
          </p:cNvPr>
          <p:cNvSpPr>
            <a:spLocks noGrp="1"/>
          </p:cNvSpPr>
          <p:nvPr>
            <p:ph type="title"/>
          </p:nvPr>
        </p:nvSpPr>
        <p:spPr>
          <a:xfrm>
            <a:off x="7963094" y="1113764"/>
            <a:ext cx="3269749" cy="4624327"/>
          </a:xfrm>
        </p:spPr>
        <p:txBody>
          <a:bodyPr anchor="ctr">
            <a:normAutofit/>
          </a:bodyPr>
          <a:lstStyle/>
          <a:p>
            <a:r>
              <a:rPr lang="es-US" sz="3000" dirty="0">
                <a:solidFill>
                  <a:srgbClr val="FFFFFF"/>
                </a:solidFill>
              </a:rPr>
              <a:t>Data</a:t>
            </a:r>
          </a:p>
        </p:txBody>
      </p:sp>
      <p:sp>
        <p:nvSpPr>
          <p:cNvPr id="3" name="Marcador de contenido 2">
            <a:extLst>
              <a:ext uri="{FF2B5EF4-FFF2-40B4-BE49-F238E27FC236}">
                <a16:creationId xmlns:a16="http://schemas.microsoft.com/office/drawing/2014/main" id="{ECAB932C-767D-D144-B644-8918C97227E6}"/>
              </a:ext>
            </a:extLst>
          </p:cNvPr>
          <p:cNvSpPr>
            <a:spLocks noGrp="1"/>
          </p:cNvSpPr>
          <p:nvPr>
            <p:ph idx="1"/>
          </p:nvPr>
        </p:nvSpPr>
        <p:spPr>
          <a:xfrm>
            <a:off x="665353" y="1113764"/>
            <a:ext cx="6195971" cy="2558124"/>
          </a:xfrm>
        </p:spPr>
        <p:txBody>
          <a:bodyPr anchor="ctr">
            <a:normAutofit/>
          </a:bodyPr>
          <a:lstStyle/>
          <a:p>
            <a:pPr marL="0" indent="0">
              <a:buNone/>
            </a:pPr>
            <a:r>
              <a:rPr lang="en-US" dirty="0">
                <a:solidFill>
                  <a:schemeClr val="accent1"/>
                </a:solidFill>
              </a:rPr>
              <a:t>For every arb ID in every vehicle:</a:t>
            </a:r>
          </a:p>
          <a:p>
            <a:pPr marL="342900" indent="-342900">
              <a:buFont typeface="+mj-lt"/>
              <a:buAutoNum type="arabicPeriod"/>
            </a:pPr>
            <a:r>
              <a:rPr lang="en-US" dirty="0">
                <a:solidFill>
                  <a:schemeClr val="accent1"/>
                </a:solidFill>
              </a:rPr>
              <a:t>Concatenate all data chunks into one string</a:t>
            </a:r>
          </a:p>
          <a:p>
            <a:pPr marL="342900" indent="-342900">
              <a:buFont typeface="+mj-lt"/>
              <a:buAutoNum type="arabicPeriod"/>
            </a:pPr>
            <a:r>
              <a:rPr lang="en-US" dirty="0">
                <a:solidFill>
                  <a:schemeClr val="accent1"/>
                </a:solidFill>
              </a:rPr>
              <a:t>Split string into list of hex bytes</a:t>
            </a:r>
          </a:p>
          <a:p>
            <a:pPr marL="342900" indent="-342900">
              <a:buFont typeface="+mj-lt"/>
              <a:buAutoNum type="arabicPeriod"/>
            </a:pPr>
            <a:r>
              <a:rPr lang="en-US" dirty="0">
                <a:solidFill>
                  <a:schemeClr val="accent1"/>
                </a:solidFill>
              </a:rPr>
              <a:t>Convert list of hex bytes to list of int bytes</a:t>
            </a:r>
          </a:p>
          <a:p>
            <a:pPr marL="342900" indent="-342900">
              <a:buFont typeface="+mj-lt"/>
              <a:buAutoNum type="arabicPeriod"/>
            </a:pPr>
            <a:r>
              <a:rPr lang="en-US" dirty="0">
                <a:solidFill>
                  <a:schemeClr val="accent1"/>
                </a:solidFill>
              </a:rPr>
              <a:t>Split list of int bytes into list of 1,024-byte samples</a:t>
            </a:r>
          </a:p>
          <a:p>
            <a:pPr marL="342900" indent="-342900">
              <a:buFont typeface="+mj-lt"/>
              <a:buAutoNum type="arabicPeriod"/>
            </a:pPr>
            <a:r>
              <a:rPr lang="en-US" dirty="0">
                <a:solidFill>
                  <a:schemeClr val="accent1"/>
                </a:solidFill>
              </a:rPr>
              <a:t>Label each sample with generating vehicle (fully supervised)</a:t>
            </a:r>
          </a:p>
        </p:txBody>
      </p:sp>
      <p:cxnSp>
        <p:nvCxnSpPr>
          <p:cNvPr id="9" name="Straight Connector 8">
            <a:extLst>
              <a:ext uri="{FF2B5EF4-FFF2-40B4-BE49-F238E27FC236}">
                <a16:creationId xmlns:a16="http://schemas.microsoft.com/office/drawing/2014/main" id="{4890077B-44A8-4442-9901-E034FB6CC7CD}"/>
              </a:ext>
            </a:extLst>
          </p:cNvPr>
          <p:cNvCxnSpPr/>
          <p:nvPr/>
        </p:nvCxnSpPr>
        <p:spPr>
          <a:xfrm>
            <a:off x="1355408" y="3829045"/>
            <a:ext cx="475488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26">
            <a:extLst>
              <a:ext uri="{FF2B5EF4-FFF2-40B4-BE49-F238E27FC236}">
                <a16:creationId xmlns:a16="http://schemas.microsoft.com/office/drawing/2014/main" id="{3749E5B8-C3F5-3D47-8502-975C219CCC39}"/>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10/22</a:t>
            </a:r>
          </a:p>
        </p:txBody>
      </p:sp>
      <p:pic>
        <p:nvPicPr>
          <p:cNvPr id="6" name="Imagen 5" descr="Imagen que contiene captura de pantalla&#10;&#10;Descripción generada automáticamente">
            <a:extLst>
              <a:ext uri="{FF2B5EF4-FFF2-40B4-BE49-F238E27FC236}">
                <a16:creationId xmlns:a16="http://schemas.microsoft.com/office/drawing/2014/main" id="{75D9D818-7EF5-4B48-9523-C548D337E563}"/>
              </a:ext>
            </a:extLst>
          </p:cNvPr>
          <p:cNvPicPr>
            <a:picLocks noChangeAspect="1"/>
          </p:cNvPicPr>
          <p:nvPr/>
        </p:nvPicPr>
        <p:blipFill>
          <a:blip r:embed="rId5"/>
          <a:stretch>
            <a:fillRect/>
          </a:stretch>
        </p:blipFill>
        <p:spPr>
          <a:xfrm>
            <a:off x="719148" y="4061420"/>
            <a:ext cx="6088380" cy="1554480"/>
          </a:xfrm>
          <a:prstGeom prst="rect">
            <a:avLst/>
          </a:prstGeom>
        </p:spPr>
      </p:pic>
      <p:pic>
        <p:nvPicPr>
          <p:cNvPr id="7" name="Audio 6">
            <a:hlinkClick r:id="" action="ppaction://media"/>
            <a:extLst>
              <a:ext uri="{FF2B5EF4-FFF2-40B4-BE49-F238E27FC236}">
                <a16:creationId xmlns:a16="http://schemas.microsoft.com/office/drawing/2014/main" id="{5C04BD7C-080D-2544-A414-1916D4E2F8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31507" y="5738091"/>
            <a:ext cx="812800" cy="812800"/>
          </a:xfrm>
          <a:prstGeom prst="rect">
            <a:avLst/>
          </a:prstGeom>
        </p:spPr>
      </p:pic>
    </p:spTree>
    <p:extLst>
      <p:ext uri="{BB962C8B-B14F-4D97-AF65-F5344CB8AC3E}">
        <p14:creationId xmlns:p14="http://schemas.microsoft.com/office/powerpoint/2010/main" val="3950996345"/>
      </p:ext>
    </p:extLst>
  </p:cSld>
  <p:clrMapOvr>
    <a:masterClrMapping/>
  </p:clrMapOvr>
  <mc:AlternateContent xmlns:mc="http://schemas.openxmlformats.org/markup-compatibility/2006">
    <mc:Choice xmlns:p14="http://schemas.microsoft.com/office/powerpoint/2010/main" Requires="p14">
      <p:transition spd="slow" p14:dur="2000" advTm="32839"/>
    </mc:Choice>
    <mc:Fallback>
      <p:transition spd="slow" advTm="32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8AF889D-D63C-BC46-8380-DDE90BBE0F93}"/>
              </a:ext>
            </a:extLst>
          </p:cNvPr>
          <p:cNvSpPr>
            <a:spLocks noGrp="1"/>
          </p:cNvSpPr>
          <p:nvPr>
            <p:ph type="title"/>
          </p:nvPr>
        </p:nvSpPr>
        <p:spPr>
          <a:xfrm>
            <a:off x="601255" y="702156"/>
            <a:ext cx="3409783" cy="1013800"/>
          </a:xfrm>
        </p:spPr>
        <p:txBody>
          <a:bodyPr>
            <a:normAutofit/>
          </a:bodyPr>
          <a:lstStyle/>
          <a:p>
            <a:r>
              <a:rPr lang="es-US" dirty="0"/>
              <a:t>Methodology</a:t>
            </a:r>
            <a:br>
              <a:rPr lang="es-US" dirty="0"/>
            </a:br>
            <a:r>
              <a:rPr lang="es-US" dirty="0"/>
              <a:t>(Dense Net)</a:t>
            </a:r>
          </a:p>
        </p:txBody>
      </p:sp>
      <p:sp>
        <p:nvSpPr>
          <p:cNvPr id="3" name="Marcador de contenido 2">
            <a:extLst>
              <a:ext uri="{FF2B5EF4-FFF2-40B4-BE49-F238E27FC236}">
                <a16:creationId xmlns:a16="http://schemas.microsoft.com/office/drawing/2014/main" id="{F0364B70-A216-3E4E-AD42-BDBB13F4F1F7}"/>
              </a:ext>
            </a:extLst>
          </p:cNvPr>
          <p:cNvSpPr>
            <a:spLocks noGrp="1"/>
          </p:cNvSpPr>
          <p:nvPr>
            <p:ph idx="1"/>
          </p:nvPr>
        </p:nvSpPr>
        <p:spPr>
          <a:xfrm>
            <a:off x="601255" y="1964168"/>
            <a:ext cx="3409782" cy="4036582"/>
          </a:xfrm>
        </p:spPr>
        <p:txBody>
          <a:bodyPr>
            <a:normAutofit/>
          </a:bodyPr>
          <a:lstStyle/>
          <a:p>
            <a:pPr marL="0" indent="0">
              <a:buNone/>
            </a:pPr>
            <a:r>
              <a:rPr lang="es-US" dirty="0">
                <a:solidFill>
                  <a:schemeClr val="bg1"/>
                </a:solidFill>
              </a:rPr>
              <a:t>Identifying the best model</a:t>
            </a:r>
          </a:p>
          <a:p>
            <a:r>
              <a:rPr lang="es-US" dirty="0">
                <a:solidFill>
                  <a:schemeClr val="bg1"/>
                </a:solidFill>
              </a:rPr>
              <a:t>27 different architectures</a:t>
            </a:r>
          </a:p>
          <a:p>
            <a:r>
              <a:rPr lang="es-US" dirty="0">
                <a:solidFill>
                  <a:schemeClr val="bg1"/>
                </a:solidFill>
              </a:rPr>
              <a:t>Unbalanced dataset</a:t>
            </a:r>
          </a:p>
          <a:p>
            <a:r>
              <a:rPr lang="es-US" dirty="0">
                <a:solidFill>
                  <a:schemeClr val="bg1"/>
                </a:solidFill>
              </a:rPr>
              <a:t>60/20/20 split</a:t>
            </a:r>
          </a:p>
          <a:p>
            <a:pPr marL="0" indent="0">
              <a:buNone/>
            </a:pPr>
            <a:endParaRPr lang="es-US" dirty="0">
              <a:solidFill>
                <a:schemeClr val="bg1"/>
              </a:solidFill>
            </a:endParaRPr>
          </a:p>
          <a:p>
            <a:pPr marL="0" indent="0">
              <a:buNone/>
            </a:pPr>
            <a:r>
              <a:rPr lang="es-US" dirty="0">
                <a:solidFill>
                  <a:schemeClr val="bg1"/>
                </a:solidFill>
              </a:rPr>
              <a:t>Testing the best model</a:t>
            </a:r>
          </a:p>
          <a:p>
            <a:r>
              <a:rPr lang="es-US" dirty="0">
                <a:solidFill>
                  <a:schemeClr val="bg1"/>
                </a:solidFill>
              </a:rPr>
              <a:t>1,060,372 parameters</a:t>
            </a:r>
          </a:p>
          <a:p>
            <a:r>
              <a:rPr lang="es-US" dirty="0">
                <a:solidFill>
                  <a:schemeClr val="bg1"/>
                </a:solidFill>
              </a:rPr>
              <a:t>80/20 split</a:t>
            </a:r>
          </a:p>
          <a:p>
            <a:r>
              <a:rPr lang="es-US" dirty="0">
                <a:solidFill>
                  <a:schemeClr val="bg1"/>
                </a:solidFill>
              </a:rPr>
              <a:t>Unbalanced and balanced datasets</a:t>
            </a:r>
          </a:p>
        </p:txBody>
      </p:sp>
      <p:pic>
        <p:nvPicPr>
          <p:cNvPr id="17" name="Imagen 16" descr="Imagen que contiene captura de pantalla&#10;&#10;Descripción generada automáticamente">
            <a:extLst>
              <a:ext uri="{FF2B5EF4-FFF2-40B4-BE49-F238E27FC236}">
                <a16:creationId xmlns:a16="http://schemas.microsoft.com/office/drawing/2014/main" id="{E1A49493-3220-1B45-B1A6-1252249A49CD}"/>
              </a:ext>
            </a:extLst>
          </p:cNvPr>
          <p:cNvPicPr>
            <a:picLocks noChangeAspect="1"/>
          </p:cNvPicPr>
          <p:nvPr/>
        </p:nvPicPr>
        <p:blipFill>
          <a:blip r:embed="rId5"/>
          <a:stretch>
            <a:fillRect/>
          </a:stretch>
        </p:blipFill>
        <p:spPr>
          <a:xfrm>
            <a:off x="6355563" y="1101326"/>
            <a:ext cx="3293657" cy="4655348"/>
          </a:xfrm>
          <a:prstGeom prst="rect">
            <a:avLst/>
          </a:prstGeom>
        </p:spPr>
      </p:pic>
      <p:sp>
        <p:nvSpPr>
          <p:cNvPr id="21" name="TextBox 26">
            <a:extLst>
              <a:ext uri="{FF2B5EF4-FFF2-40B4-BE49-F238E27FC236}">
                <a16:creationId xmlns:a16="http://schemas.microsoft.com/office/drawing/2014/main" id="{FD403BFD-8E69-1442-9CFF-2C54D493128E}"/>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11/22</a:t>
            </a:r>
          </a:p>
        </p:txBody>
      </p:sp>
      <p:pic>
        <p:nvPicPr>
          <p:cNvPr id="4" name="Audio 3">
            <a:hlinkClick r:id="" action="ppaction://media"/>
            <a:extLst>
              <a:ext uri="{FF2B5EF4-FFF2-40B4-BE49-F238E27FC236}">
                <a16:creationId xmlns:a16="http://schemas.microsoft.com/office/drawing/2014/main" id="{2C8CE60C-1291-F04A-8828-7D69966174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50878" y="5891310"/>
            <a:ext cx="812800" cy="812800"/>
          </a:xfrm>
          <a:prstGeom prst="rect">
            <a:avLst/>
          </a:prstGeom>
        </p:spPr>
      </p:pic>
    </p:spTree>
    <p:extLst>
      <p:ext uri="{BB962C8B-B14F-4D97-AF65-F5344CB8AC3E}">
        <p14:creationId xmlns:p14="http://schemas.microsoft.com/office/powerpoint/2010/main" val="3319278130"/>
      </p:ext>
    </p:extLst>
  </p:cSld>
  <p:clrMapOvr>
    <a:masterClrMapping/>
  </p:clrMapOvr>
  <mc:AlternateContent xmlns:mc="http://schemas.openxmlformats.org/markup-compatibility/2006">
    <mc:Choice xmlns:p14="http://schemas.microsoft.com/office/powerpoint/2010/main" Requires="p14">
      <p:transition spd="slow" p14:dur="2000" advTm="22461"/>
    </mc:Choice>
    <mc:Fallback>
      <p:transition spd="slow" advTm="22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8AF889D-D63C-BC46-8380-DDE90BBE0F93}"/>
              </a:ext>
            </a:extLst>
          </p:cNvPr>
          <p:cNvSpPr>
            <a:spLocks noGrp="1"/>
          </p:cNvSpPr>
          <p:nvPr>
            <p:ph type="title"/>
          </p:nvPr>
        </p:nvSpPr>
        <p:spPr>
          <a:xfrm>
            <a:off x="601255" y="702156"/>
            <a:ext cx="3409783" cy="1013800"/>
          </a:xfrm>
        </p:spPr>
        <p:txBody>
          <a:bodyPr>
            <a:normAutofit/>
          </a:bodyPr>
          <a:lstStyle/>
          <a:p>
            <a:r>
              <a:rPr lang="es-US" dirty="0"/>
              <a:t>Methodology</a:t>
            </a:r>
            <a:br>
              <a:rPr lang="es-US" dirty="0"/>
            </a:br>
            <a:r>
              <a:rPr lang="es-US" dirty="0"/>
              <a:t>(convnet)</a:t>
            </a:r>
          </a:p>
        </p:txBody>
      </p:sp>
      <p:sp>
        <p:nvSpPr>
          <p:cNvPr id="3" name="Marcador de contenido 2">
            <a:extLst>
              <a:ext uri="{FF2B5EF4-FFF2-40B4-BE49-F238E27FC236}">
                <a16:creationId xmlns:a16="http://schemas.microsoft.com/office/drawing/2014/main" id="{F0364B70-A216-3E4E-AD42-BDBB13F4F1F7}"/>
              </a:ext>
            </a:extLst>
          </p:cNvPr>
          <p:cNvSpPr>
            <a:spLocks noGrp="1"/>
          </p:cNvSpPr>
          <p:nvPr>
            <p:ph idx="1"/>
          </p:nvPr>
        </p:nvSpPr>
        <p:spPr>
          <a:xfrm>
            <a:off x="601255" y="1964168"/>
            <a:ext cx="3409782" cy="4036582"/>
          </a:xfrm>
        </p:spPr>
        <p:txBody>
          <a:bodyPr>
            <a:normAutofit/>
          </a:bodyPr>
          <a:lstStyle/>
          <a:p>
            <a:pPr marL="0" indent="0">
              <a:buNone/>
            </a:pPr>
            <a:r>
              <a:rPr lang="es-US" dirty="0">
                <a:solidFill>
                  <a:schemeClr val="bg1"/>
                </a:solidFill>
              </a:rPr>
              <a:t>Identifying the best model</a:t>
            </a:r>
          </a:p>
          <a:p>
            <a:r>
              <a:rPr lang="es-US" dirty="0">
                <a:solidFill>
                  <a:schemeClr val="bg1"/>
                </a:solidFill>
              </a:rPr>
              <a:t>18 different architectures</a:t>
            </a:r>
          </a:p>
          <a:p>
            <a:r>
              <a:rPr lang="es-US" dirty="0">
                <a:solidFill>
                  <a:schemeClr val="bg1"/>
                </a:solidFill>
              </a:rPr>
              <a:t>Unbalanced dataset</a:t>
            </a:r>
          </a:p>
          <a:p>
            <a:r>
              <a:rPr lang="es-US" dirty="0">
                <a:solidFill>
                  <a:schemeClr val="bg1"/>
                </a:solidFill>
              </a:rPr>
              <a:t>60/20/20 split</a:t>
            </a:r>
          </a:p>
          <a:p>
            <a:pPr marL="0" indent="0">
              <a:buNone/>
            </a:pPr>
            <a:endParaRPr lang="es-US" dirty="0">
              <a:solidFill>
                <a:schemeClr val="bg1"/>
              </a:solidFill>
            </a:endParaRPr>
          </a:p>
          <a:p>
            <a:pPr marL="0" indent="0">
              <a:buNone/>
            </a:pPr>
            <a:r>
              <a:rPr lang="es-US" dirty="0">
                <a:solidFill>
                  <a:schemeClr val="bg1"/>
                </a:solidFill>
              </a:rPr>
              <a:t>Testing the best model</a:t>
            </a:r>
          </a:p>
          <a:p>
            <a:r>
              <a:rPr lang="es-US" dirty="0">
                <a:solidFill>
                  <a:schemeClr val="bg1"/>
                </a:solidFill>
              </a:rPr>
              <a:t>2,186,824 parameters</a:t>
            </a:r>
          </a:p>
          <a:p>
            <a:r>
              <a:rPr lang="es-US" dirty="0">
                <a:solidFill>
                  <a:schemeClr val="bg1"/>
                </a:solidFill>
              </a:rPr>
              <a:t>80/20 split</a:t>
            </a:r>
          </a:p>
          <a:p>
            <a:r>
              <a:rPr lang="es-US" dirty="0">
                <a:solidFill>
                  <a:schemeClr val="bg1"/>
                </a:solidFill>
              </a:rPr>
              <a:t>Unbalanced and balanced datasets</a:t>
            </a:r>
          </a:p>
        </p:txBody>
      </p:sp>
      <p:pic>
        <p:nvPicPr>
          <p:cNvPr id="5" name="Imagen 4" descr="Imagen que contiene captura de pantalla&#10;&#10;Descripción generada automáticamente">
            <a:extLst>
              <a:ext uri="{FF2B5EF4-FFF2-40B4-BE49-F238E27FC236}">
                <a16:creationId xmlns:a16="http://schemas.microsoft.com/office/drawing/2014/main" id="{C013D170-CD04-814A-A902-6F8F85D9849E}"/>
              </a:ext>
            </a:extLst>
          </p:cNvPr>
          <p:cNvPicPr>
            <a:picLocks noChangeAspect="1"/>
          </p:cNvPicPr>
          <p:nvPr/>
        </p:nvPicPr>
        <p:blipFill>
          <a:blip r:embed="rId5"/>
          <a:stretch>
            <a:fillRect/>
          </a:stretch>
        </p:blipFill>
        <p:spPr>
          <a:xfrm>
            <a:off x="6277759" y="993002"/>
            <a:ext cx="3415279" cy="5486400"/>
          </a:xfrm>
          <a:prstGeom prst="rect">
            <a:avLst/>
          </a:prstGeom>
        </p:spPr>
      </p:pic>
      <p:sp>
        <p:nvSpPr>
          <p:cNvPr id="12" name="TextBox 26">
            <a:extLst>
              <a:ext uri="{FF2B5EF4-FFF2-40B4-BE49-F238E27FC236}">
                <a16:creationId xmlns:a16="http://schemas.microsoft.com/office/drawing/2014/main" id="{A8141283-61CF-9840-A5BE-F4F84EB1D8A0}"/>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12/22</a:t>
            </a:r>
          </a:p>
        </p:txBody>
      </p:sp>
      <p:pic>
        <p:nvPicPr>
          <p:cNvPr id="6" name="Audio 5">
            <a:hlinkClick r:id="" action="ppaction://media"/>
            <a:extLst>
              <a:ext uri="{FF2B5EF4-FFF2-40B4-BE49-F238E27FC236}">
                <a16:creationId xmlns:a16="http://schemas.microsoft.com/office/drawing/2014/main" id="{A48BA886-4E75-5343-A1BB-D8872AB2AE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43152" y="5835817"/>
            <a:ext cx="812800" cy="812800"/>
          </a:xfrm>
          <a:prstGeom prst="rect">
            <a:avLst/>
          </a:prstGeom>
        </p:spPr>
      </p:pic>
    </p:spTree>
    <p:extLst>
      <p:ext uri="{BB962C8B-B14F-4D97-AF65-F5344CB8AC3E}">
        <p14:creationId xmlns:p14="http://schemas.microsoft.com/office/powerpoint/2010/main" val="2349395811"/>
      </p:ext>
    </p:extLst>
  </p:cSld>
  <p:clrMapOvr>
    <a:masterClrMapping/>
  </p:clrMapOvr>
  <mc:AlternateContent xmlns:mc="http://schemas.openxmlformats.org/markup-compatibility/2006">
    <mc:Choice xmlns:p14="http://schemas.microsoft.com/office/powerpoint/2010/main" Requires="p14">
      <p:transition spd="slow" p14:dur="2000" advTm="26217"/>
    </mc:Choice>
    <mc:Fallback>
      <p:transition spd="slow" advTm="26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DADAD-9059-B348-9AF7-B52521E3C9AC}"/>
              </a:ext>
            </a:extLst>
          </p:cNvPr>
          <p:cNvSpPr>
            <a:spLocks noGrp="1"/>
          </p:cNvSpPr>
          <p:nvPr>
            <p:ph type="title"/>
          </p:nvPr>
        </p:nvSpPr>
        <p:spPr>
          <a:xfrm>
            <a:off x="7963094" y="1113764"/>
            <a:ext cx="3269749" cy="4624327"/>
          </a:xfrm>
        </p:spPr>
        <p:txBody>
          <a:bodyPr anchor="ctr">
            <a:normAutofit/>
          </a:bodyPr>
          <a:lstStyle/>
          <a:p>
            <a:r>
              <a:rPr lang="es-US" sz="3000" dirty="0">
                <a:solidFill>
                  <a:srgbClr val="FFFFFF"/>
                </a:solidFill>
              </a:rPr>
              <a:t>Analysis</a:t>
            </a:r>
          </a:p>
        </p:txBody>
      </p:sp>
      <p:sp>
        <p:nvSpPr>
          <p:cNvPr id="9" name="TextBox 26">
            <a:extLst>
              <a:ext uri="{FF2B5EF4-FFF2-40B4-BE49-F238E27FC236}">
                <a16:creationId xmlns:a16="http://schemas.microsoft.com/office/drawing/2014/main" id="{5E6C1714-A525-AD4B-A22C-46153CCEE80C}"/>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13/22</a:t>
            </a:r>
          </a:p>
        </p:txBody>
      </p:sp>
      <p:pic>
        <p:nvPicPr>
          <p:cNvPr id="5" name="Imagen 4" descr="Imagen que contiene texto&#10;&#10;Descripción generada automáticamente">
            <a:extLst>
              <a:ext uri="{FF2B5EF4-FFF2-40B4-BE49-F238E27FC236}">
                <a16:creationId xmlns:a16="http://schemas.microsoft.com/office/drawing/2014/main" id="{D74D1FC5-FF9B-5A4F-9420-0CF1C484CBF1}"/>
              </a:ext>
            </a:extLst>
          </p:cNvPr>
          <p:cNvPicPr>
            <a:picLocks noChangeAspect="1"/>
          </p:cNvPicPr>
          <p:nvPr/>
        </p:nvPicPr>
        <p:blipFill>
          <a:blip r:embed="rId5"/>
          <a:stretch>
            <a:fillRect/>
          </a:stretch>
        </p:blipFill>
        <p:spPr>
          <a:xfrm>
            <a:off x="1613155" y="454127"/>
            <a:ext cx="4300368" cy="5943600"/>
          </a:xfrm>
          <a:prstGeom prst="rect">
            <a:avLst/>
          </a:prstGeom>
        </p:spPr>
      </p:pic>
      <p:pic>
        <p:nvPicPr>
          <p:cNvPr id="6" name="Audio 5">
            <a:hlinkClick r:id="" action="ppaction://media"/>
            <a:extLst>
              <a:ext uri="{FF2B5EF4-FFF2-40B4-BE49-F238E27FC236}">
                <a16:creationId xmlns:a16="http://schemas.microsoft.com/office/drawing/2014/main" id="{2C2203B6-E34A-7544-B665-DE1BCCDCEC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01774" y="5891310"/>
            <a:ext cx="812800" cy="812800"/>
          </a:xfrm>
          <a:prstGeom prst="rect">
            <a:avLst/>
          </a:prstGeom>
        </p:spPr>
      </p:pic>
    </p:spTree>
    <p:extLst>
      <p:ext uri="{BB962C8B-B14F-4D97-AF65-F5344CB8AC3E}">
        <p14:creationId xmlns:p14="http://schemas.microsoft.com/office/powerpoint/2010/main" val="3170517147"/>
      </p:ext>
    </p:extLst>
  </p:cSld>
  <p:clrMapOvr>
    <a:masterClrMapping/>
  </p:clrMapOvr>
  <mc:AlternateContent xmlns:mc="http://schemas.openxmlformats.org/markup-compatibility/2006">
    <mc:Choice xmlns:p14="http://schemas.microsoft.com/office/powerpoint/2010/main" Requires="p14">
      <p:transition spd="slow" p14:dur="2000" advTm="8629"/>
    </mc:Choice>
    <mc:Fallback>
      <p:transition spd="slow" advTm="8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DADAD-9059-B348-9AF7-B52521E3C9AC}"/>
              </a:ext>
            </a:extLst>
          </p:cNvPr>
          <p:cNvSpPr>
            <a:spLocks noGrp="1"/>
          </p:cNvSpPr>
          <p:nvPr>
            <p:ph type="title"/>
          </p:nvPr>
        </p:nvSpPr>
        <p:spPr>
          <a:xfrm>
            <a:off x="7963094" y="1113764"/>
            <a:ext cx="3269749" cy="4624327"/>
          </a:xfrm>
        </p:spPr>
        <p:txBody>
          <a:bodyPr anchor="ctr">
            <a:normAutofit/>
          </a:bodyPr>
          <a:lstStyle/>
          <a:p>
            <a:r>
              <a:rPr lang="es-US" sz="3000" dirty="0">
                <a:solidFill>
                  <a:srgbClr val="FFFFFF"/>
                </a:solidFill>
              </a:rPr>
              <a:t>Analysis</a:t>
            </a:r>
          </a:p>
        </p:txBody>
      </p:sp>
      <p:sp>
        <p:nvSpPr>
          <p:cNvPr id="9" name="TextBox 26">
            <a:extLst>
              <a:ext uri="{FF2B5EF4-FFF2-40B4-BE49-F238E27FC236}">
                <a16:creationId xmlns:a16="http://schemas.microsoft.com/office/drawing/2014/main" id="{5E6C1714-A525-AD4B-A22C-46153CCEE80C}"/>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14/22</a:t>
            </a:r>
          </a:p>
        </p:txBody>
      </p:sp>
      <p:pic>
        <p:nvPicPr>
          <p:cNvPr id="5" name="Imagen 4">
            <a:extLst>
              <a:ext uri="{FF2B5EF4-FFF2-40B4-BE49-F238E27FC236}">
                <a16:creationId xmlns:a16="http://schemas.microsoft.com/office/drawing/2014/main" id="{53E9E306-3ADD-DA42-A041-0DF6C8AD5D2E}"/>
              </a:ext>
            </a:extLst>
          </p:cNvPr>
          <p:cNvPicPr>
            <a:picLocks noChangeAspect="1"/>
          </p:cNvPicPr>
          <p:nvPr/>
        </p:nvPicPr>
        <p:blipFill>
          <a:blip r:embed="rId5"/>
          <a:stretch>
            <a:fillRect/>
          </a:stretch>
        </p:blipFill>
        <p:spPr>
          <a:xfrm>
            <a:off x="1613155" y="454127"/>
            <a:ext cx="4300368" cy="5943600"/>
          </a:xfrm>
          <a:prstGeom prst="rect">
            <a:avLst/>
          </a:prstGeom>
        </p:spPr>
      </p:pic>
      <p:pic>
        <p:nvPicPr>
          <p:cNvPr id="6" name="Audio 5">
            <a:hlinkClick r:id="" action="ppaction://media"/>
            <a:extLst>
              <a:ext uri="{FF2B5EF4-FFF2-40B4-BE49-F238E27FC236}">
                <a16:creationId xmlns:a16="http://schemas.microsoft.com/office/drawing/2014/main" id="{83BD6D14-9955-9F4E-A871-53DA580E0A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52171" y="5891310"/>
            <a:ext cx="812800" cy="812800"/>
          </a:xfrm>
          <a:prstGeom prst="rect">
            <a:avLst/>
          </a:prstGeom>
        </p:spPr>
      </p:pic>
    </p:spTree>
    <p:extLst>
      <p:ext uri="{BB962C8B-B14F-4D97-AF65-F5344CB8AC3E}">
        <p14:creationId xmlns:p14="http://schemas.microsoft.com/office/powerpoint/2010/main" val="3986463384"/>
      </p:ext>
    </p:extLst>
  </p:cSld>
  <p:clrMapOvr>
    <a:masterClrMapping/>
  </p:clrMapOvr>
  <mc:AlternateContent xmlns:mc="http://schemas.openxmlformats.org/markup-compatibility/2006">
    <mc:Choice xmlns:p14="http://schemas.microsoft.com/office/powerpoint/2010/main" Requires="p14">
      <p:transition spd="slow" p14:dur="2000" advTm="9456"/>
    </mc:Choice>
    <mc:Fallback>
      <p:transition spd="slow" advTm="9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DADAD-9059-B348-9AF7-B52521E3C9AC}"/>
              </a:ext>
            </a:extLst>
          </p:cNvPr>
          <p:cNvSpPr>
            <a:spLocks noGrp="1"/>
          </p:cNvSpPr>
          <p:nvPr>
            <p:ph type="title"/>
          </p:nvPr>
        </p:nvSpPr>
        <p:spPr>
          <a:xfrm>
            <a:off x="7963094" y="1113764"/>
            <a:ext cx="3269749" cy="4624327"/>
          </a:xfrm>
        </p:spPr>
        <p:txBody>
          <a:bodyPr anchor="ctr">
            <a:normAutofit/>
          </a:bodyPr>
          <a:lstStyle/>
          <a:p>
            <a:r>
              <a:rPr lang="es-US" sz="3000" dirty="0">
                <a:solidFill>
                  <a:srgbClr val="FFFFFF"/>
                </a:solidFill>
              </a:rPr>
              <a:t>Analysis</a:t>
            </a:r>
          </a:p>
        </p:txBody>
      </p:sp>
      <p:sp>
        <p:nvSpPr>
          <p:cNvPr id="9" name="TextBox 26">
            <a:extLst>
              <a:ext uri="{FF2B5EF4-FFF2-40B4-BE49-F238E27FC236}">
                <a16:creationId xmlns:a16="http://schemas.microsoft.com/office/drawing/2014/main" id="{5E6C1714-A525-AD4B-A22C-46153CCEE80C}"/>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15/22</a:t>
            </a:r>
          </a:p>
        </p:txBody>
      </p:sp>
      <p:pic>
        <p:nvPicPr>
          <p:cNvPr id="5" name="Imagen 4">
            <a:extLst>
              <a:ext uri="{FF2B5EF4-FFF2-40B4-BE49-F238E27FC236}">
                <a16:creationId xmlns:a16="http://schemas.microsoft.com/office/drawing/2014/main" id="{850362C9-B747-E94D-BDDA-97DCB3B9F768}"/>
              </a:ext>
            </a:extLst>
          </p:cNvPr>
          <p:cNvPicPr>
            <a:picLocks noChangeAspect="1"/>
          </p:cNvPicPr>
          <p:nvPr/>
        </p:nvPicPr>
        <p:blipFill>
          <a:blip r:embed="rId5"/>
          <a:stretch>
            <a:fillRect/>
          </a:stretch>
        </p:blipFill>
        <p:spPr>
          <a:xfrm>
            <a:off x="1719134" y="454127"/>
            <a:ext cx="4088409" cy="5943600"/>
          </a:xfrm>
          <a:prstGeom prst="rect">
            <a:avLst/>
          </a:prstGeom>
        </p:spPr>
      </p:pic>
      <p:pic>
        <p:nvPicPr>
          <p:cNvPr id="6" name="Audio 5">
            <a:hlinkClick r:id="" action="ppaction://media"/>
            <a:extLst>
              <a:ext uri="{FF2B5EF4-FFF2-40B4-BE49-F238E27FC236}">
                <a16:creationId xmlns:a16="http://schemas.microsoft.com/office/drawing/2014/main" id="{7A3CC60E-D924-334E-842F-1D8DAF9F16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12261" y="5891310"/>
            <a:ext cx="812800" cy="812800"/>
          </a:xfrm>
          <a:prstGeom prst="rect">
            <a:avLst/>
          </a:prstGeom>
        </p:spPr>
      </p:pic>
    </p:spTree>
    <p:extLst>
      <p:ext uri="{BB962C8B-B14F-4D97-AF65-F5344CB8AC3E}">
        <p14:creationId xmlns:p14="http://schemas.microsoft.com/office/powerpoint/2010/main" val="329943084"/>
      </p:ext>
    </p:extLst>
  </p:cSld>
  <p:clrMapOvr>
    <a:masterClrMapping/>
  </p:clrMapOvr>
  <mc:AlternateContent xmlns:mc="http://schemas.openxmlformats.org/markup-compatibility/2006">
    <mc:Choice xmlns:p14="http://schemas.microsoft.com/office/powerpoint/2010/main" Requires="p14">
      <p:transition spd="slow" p14:dur="2000" advTm="5762"/>
    </mc:Choice>
    <mc:Fallback>
      <p:transition spd="slow" advTm="5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030D9E-0C10-6B4E-B4E7-A83B2BAE4934}"/>
              </a:ext>
            </a:extLst>
          </p:cNvPr>
          <p:cNvSpPr>
            <a:spLocks noGrp="1"/>
          </p:cNvSpPr>
          <p:nvPr>
            <p:ph type="title"/>
          </p:nvPr>
        </p:nvSpPr>
        <p:spPr/>
        <p:txBody>
          <a:bodyPr/>
          <a:lstStyle/>
          <a:p>
            <a:r>
              <a:rPr lang="es-US" dirty="0"/>
              <a:t>Results</a:t>
            </a:r>
          </a:p>
        </p:txBody>
      </p:sp>
      <p:pic>
        <p:nvPicPr>
          <p:cNvPr id="14" name="Marcador de contenido 13" descr="Imagen que contiene captura de pantalla&#10;&#10;Descripción generada automáticamente">
            <a:extLst>
              <a:ext uri="{FF2B5EF4-FFF2-40B4-BE49-F238E27FC236}">
                <a16:creationId xmlns:a16="http://schemas.microsoft.com/office/drawing/2014/main" id="{771C9F1A-23BE-3A47-87E0-D4C15C60365F}"/>
              </a:ext>
            </a:extLst>
          </p:cNvPr>
          <p:cNvPicPr>
            <a:picLocks noGrp="1" noChangeAspect="1"/>
          </p:cNvPicPr>
          <p:nvPr>
            <p:ph idx="1"/>
          </p:nvPr>
        </p:nvPicPr>
        <p:blipFill>
          <a:blip r:embed="rId6"/>
          <a:stretch>
            <a:fillRect/>
          </a:stretch>
        </p:blipFill>
        <p:spPr>
          <a:xfrm>
            <a:off x="2299765" y="2773680"/>
            <a:ext cx="7592470" cy="2377440"/>
          </a:xfrm>
        </p:spPr>
      </p:pic>
      <p:sp>
        <p:nvSpPr>
          <p:cNvPr id="15" name="Rectángulo 14">
            <a:extLst>
              <a:ext uri="{FF2B5EF4-FFF2-40B4-BE49-F238E27FC236}">
                <a16:creationId xmlns:a16="http://schemas.microsoft.com/office/drawing/2014/main" id="{17211819-544B-8341-ABC7-A20B49B7DFA7}"/>
              </a:ext>
            </a:extLst>
          </p:cNvPr>
          <p:cNvSpPr>
            <a:spLocks noChangeAspect="1"/>
          </p:cNvSpPr>
          <p:nvPr/>
        </p:nvSpPr>
        <p:spPr>
          <a:xfrm>
            <a:off x="2299765" y="3767295"/>
            <a:ext cx="7589520" cy="290127"/>
          </a:xfrm>
          <a:prstGeom prst="rect">
            <a:avLst/>
          </a:prstGeom>
          <a:solidFill>
            <a:srgbClr val="7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16" name="Rectángulo 15">
            <a:extLst>
              <a:ext uri="{FF2B5EF4-FFF2-40B4-BE49-F238E27FC236}">
                <a16:creationId xmlns:a16="http://schemas.microsoft.com/office/drawing/2014/main" id="{6EF2E32F-BC2A-CC44-B7B4-3110B209F10B}"/>
              </a:ext>
            </a:extLst>
          </p:cNvPr>
          <p:cNvSpPr>
            <a:spLocks noChangeAspect="1"/>
          </p:cNvSpPr>
          <p:nvPr/>
        </p:nvSpPr>
        <p:spPr>
          <a:xfrm>
            <a:off x="2308860" y="4117558"/>
            <a:ext cx="7589520" cy="290118"/>
          </a:xfrm>
          <a:prstGeom prst="rect">
            <a:avLst/>
          </a:prstGeom>
          <a:solidFill>
            <a:srgbClr val="7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17" name="Rectángulo 16">
            <a:extLst>
              <a:ext uri="{FF2B5EF4-FFF2-40B4-BE49-F238E27FC236}">
                <a16:creationId xmlns:a16="http://schemas.microsoft.com/office/drawing/2014/main" id="{5B06EA08-76EC-F64A-BCB0-87A55316B922}"/>
              </a:ext>
            </a:extLst>
          </p:cNvPr>
          <p:cNvSpPr>
            <a:spLocks noChangeAspect="1"/>
          </p:cNvSpPr>
          <p:nvPr/>
        </p:nvSpPr>
        <p:spPr>
          <a:xfrm>
            <a:off x="2308860" y="4460174"/>
            <a:ext cx="7589520" cy="290118"/>
          </a:xfrm>
          <a:prstGeom prst="rect">
            <a:avLst/>
          </a:prstGeom>
          <a:solidFill>
            <a:srgbClr val="7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18" name="Rectángulo 17">
            <a:extLst>
              <a:ext uri="{FF2B5EF4-FFF2-40B4-BE49-F238E27FC236}">
                <a16:creationId xmlns:a16="http://schemas.microsoft.com/office/drawing/2014/main" id="{A3FFEE3C-CE73-634A-A158-F053453D14A7}"/>
              </a:ext>
            </a:extLst>
          </p:cNvPr>
          <p:cNvSpPr>
            <a:spLocks noChangeAspect="1"/>
          </p:cNvSpPr>
          <p:nvPr/>
        </p:nvSpPr>
        <p:spPr>
          <a:xfrm>
            <a:off x="2308860" y="4793435"/>
            <a:ext cx="7589520" cy="290118"/>
          </a:xfrm>
          <a:prstGeom prst="rect">
            <a:avLst/>
          </a:prstGeom>
          <a:solidFill>
            <a:srgbClr val="7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a:p>
        </p:txBody>
      </p:sp>
      <p:sp>
        <p:nvSpPr>
          <p:cNvPr id="20" name="TextBox 26">
            <a:extLst>
              <a:ext uri="{FF2B5EF4-FFF2-40B4-BE49-F238E27FC236}">
                <a16:creationId xmlns:a16="http://schemas.microsoft.com/office/drawing/2014/main" id="{FD630B66-8E88-FF44-B7A5-A2D23688C7A4}"/>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16/22</a:t>
            </a:r>
          </a:p>
        </p:txBody>
      </p:sp>
      <p:pic>
        <p:nvPicPr>
          <p:cNvPr id="4" name="Audio 3">
            <a:hlinkClick r:id="" action="ppaction://media"/>
            <a:extLst>
              <a:ext uri="{FF2B5EF4-FFF2-40B4-BE49-F238E27FC236}">
                <a16:creationId xmlns:a16="http://schemas.microsoft.com/office/drawing/2014/main" id="{83EFF48D-D9EE-EE45-B706-A55BAF40C1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353235" y="5891310"/>
            <a:ext cx="812800" cy="812800"/>
          </a:xfrm>
          <a:prstGeom prst="rect">
            <a:avLst/>
          </a:prstGeom>
        </p:spPr>
      </p:pic>
    </p:spTree>
    <p:custDataLst>
      <p:tags r:id="rId1"/>
    </p:custDataLst>
    <p:extLst>
      <p:ext uri="{BB962C8B-B14F-4D97-AF65-F5344CB8AC3E}">
        <p14:creationId xmlns:p14="http://schemas.microsoft.com/office/powerpoint/2010/main" val="183281267"/>
      </p:ext>
    </p:extLst>
  </p:cSld>
  <p:clrMapOvr>
    <a:masterClrMapping/>
  </p:clrMapOvr>
  <mc:AlternateContent xmlns:mc="http://schemas.openxmlformats.org/markup-compatibility/2006">
    <mc:Choice xmlns:p14="http://schemas.microsoft.com/office/powerpoint/2010/main" Requires="p14">
      <p:transition spd="slow" p14:dur="2000" advTm="9638"/>
    </mc:Choice>
    <mc:Fallback>
      <p:transition spd="slow" advTm="9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23" fill="hold" display="0">
                  <p:stCondLst>
                    <p:cond delay="indefinite"/>
                  </p:stCondLst>
                  <p:endCondLst>
                    <p:cond evt="onStopAudio" delay="0">
                      <p:tgtEl>
                        <p:sldTgt/>
                      </p:tgtEl>
                    </p:cond>
                  </p:endCondLst>
                </p:cTn>
                <p:tgtEl>
                  <p:spTgt spid="4"/>
                </p:tgtEl>
              </p:cMediaNode>
            </p:audio>
          </p:childTnLst>
        </p:cTn>
      </p:par>
    </p:tnLst>
    <p:bldLst>
      <p:bldP spid="15" grpId="0" animBg="1"/>
      <p:bldP spid="15" grpId="1" animBg="1"/>
      <p:bldP spid="16" grpId="0" animBg="1"/>
      <p:bldP spid="17" grpId="0" animBg="1"/>
      <p:bldP spid="17" grpId="1"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030D9E-0C10-6B4E-B4E7-A83B2BAE4934}"/>
              </a:ext>
            </a:extLst>
          </p:cNvPr>
          <p:cNvSpPr>
            <a:spLocks noGrp="1"/>
          </p:cNvSpPr>
          <p:nvPr>
            <p:ph type="title"/>
          </p:nvPr>
        </p:nvSpPr>
        <p:spPr>
          <a:xfrm>
            <a:off x="581192" y="702156"/>
            <a:ext cx="11029616" cy="1013800"/>
          </a:xfrm>
        </p:spPr>
        <p:txBody>
          <a:bodyPr/>
          <a:lstStyle/>
          <a:p>
            <a:r>
              <a:rPr lang="es-US" dirty="0"/>
              <a:t>Results</a:t>
            </a:r>
          </a:p>
        </p:txBody>
      </p:sp>
      <p:sp>
        <p:nvSpPr>
          <p:cNvPr id="23" name="CuadroTexto 22">
            <a:extLst>
              <a:ext uri="{FF2B5EF4-FFF2-40B4-BE49-F238E27FC236}">
                <a16:creationId xmlns:a16="http://schemas.microsoft.com/office/drawing/2014/main" id="{768FC162-2E46-AF45-B5E8-E0CD7D06BAD0}"/>
              </a:ext>
            </a:extLst>
          </p:cNvPr>
          <p:cNvSpPr txBox="1"/>
          <p:nvPr/>
        </p:nvSpPr>
        <p:spPr>
          <a:xfrm>
            <a:off x="9756099" y="3290500"/>
            <a:ext cx="1645920" cy="276999"/>
          </a:xfrm>
          <a:prstGeom prst="rect">
            <a:avLst/>
          </a:prstGeom>
          <a:solidFill>
            <a:srgbClr val="D9FFD9"/>
          </a:solidFill>
          <a:ln w="1270">
            <a:solidFill>
              <a:schemeClr val="tx1"/>
            </a:solidFill>
          </a:ln>
        </p:spPr>
        <p:txBody>
          <a:bodyPr wrap="square" rtlCol="0" anchor="ctr">
            <a:noAutofit/>
          </a:bodyPr>
          <a:lstStyle/>
          <a:p>
            <a:pPr algn="ctr"/>
            <a:r>
              <a:rPr lang="es-US" sz="1000" dirty="0"/>
              <a:t>Best model for Vehicle X</a:t>
            </a:r>
          </a:p>
        </p:txBody>
      </p:sp>
      <p:pic>
        <p:nvPicPr>
          <p:cNvPr id="40" name="Marcador de contenido 39">
            <a:extLst>
              <a:ext uri="{FF2B5EF4-FFF2-40B4-BE49-F238E27FC236}">
                <a16:creationId xmlns:a16="http://schemas.microsoft.com/office/drawing/2014/main" id="{32F72127-4751-8E42-BB3E-D7E6DB00BEEB}"/>
              </a:ext>
            </a:extLst>
          </p:cNvPr>
          <p:cNvPicPr>
            <a:picLocks noGrp="1" noChangeAspect="1"/>
          </p:cNvPicPr>
          <p:nvPr>
            <p:ph idx="1"/>
          </p:nvPr>
        </p:nvPicPr>
        <p:blipFill>
          <a:blip r:embed="rId6"/>
          <a:stretch>
            <a:fillRect/>
          </a:stretch>
        </p:blipFill>
        <p:spPr>
          <a:xfrm>
            <a:off x="2620110" y="1940142"/>
            <a:ext cx="6951779" cy="4206240"/>
          </a:xfrm>
        </p:spPr>
      </p:pic>
      <p:sp>
        <p:nvSpPr>
          <p:cNvPr id="48" name="Right Arrow 16">
            <a:extLst>
              <a:ext uri="{FF2B5EF4-FFF2-40B4-BE49-F238E27FC236}">
                <a16:creationId xmlns:a16="http://schemas.microsoft.com/office/drawing/2014/main" id="{CE8351EB-C890-1F4E-8E7B-123BD4425F0D}"/>
              </a:ext>
            </a:extLst>
          </p:cNvPr>
          <p:cNvSpPr/>
          <p:nvPr/>
        </p:nvSpPr>
        <p:spPr>
          <a:xfrm rot="16200000">
            <a:off x="6584337" y="6218936"/>
            <a:ext cx="4572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1"/>
                </a:solidFill>
              </a:ln>
            </a:endParaRPr>
          </a:p>
        </p:txBody>
      </p:sp>
      <p:sp>
        <p:nvSpPr>
          <p:cNvPr id="50" name="Right Arrow 16">
            <a:extLst>
              <a:ext uri="{FF2B5EF4-FFF2-40B4-BE49-F238E27FC236}">
                <a16:creationId xmlns:a16="http://schemas.microsoft.com/office/drawing/2014/main" id="{8A9886F5-E0C5-5E40-B30D-8BBFC0E0F660}"/>
              </a:ext>
            </a:extLst>
          </p:cNvPr>
          <p:cNvSpPr/>
          <p:nvPr/>
        </p:nvSpPr>
        <p:spPr>
          <a:xfrm rot="16200000">
            <a:off x="7971177" y="6218936"/>
            <a:ext cx="4572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1"/>
                </a:solidFill>
              </a:ln>
            </a:endParaRPr>
          </a:p>
        </p:txBody>
      </p:sp>
      <p:sp>
        <p:nvSpPr>
          <p:cNvPr id="52" name="Right Arrow 16">
            <a:extLst>
              <a:ext uri="{FF2B5EF4-FFF2-40B4-BE49-F238E27FC236}">
                <a16:creationId xmlns:a16="http://schemas.microsoft.com/office/drawing/2014/main" id="{DB8B63A5-1441-2243-9842-E5F1116E789A}"/>
              </a:ext>
            </a:extLst>
          </p:cNvPr>
          <p:cNvSpPr/>
          <p:nvPr/>
        </p:nvSpPr>
        <p:spPr>
          <a:xfrm rot="16200000">
            <a:off x="5187040" y="6218936"/>
            <a:ext cx="4572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1"/>
                </a:solidFill>
              </a:ln>
            </a:endParaRPr>
          </a:p>
        </p:txBody>
      </p:sp>
      <p:sp>
        <p:nvSpPr>
          <p:cNvPr id="53" name="Right Arrow 16">
            <a:extLst>
              <a:ext uri="{FF2B5EF4-FFF2-40B4-BE49-F238E27FC236}">
                <a16:creationId xmlns:a16="http://schemas.microsoft.com/office/drawing/2014/main" id="{13418E9B-259B-AF4C-9941-74E80E4F0051}"/>
              </a:ext>
            </a:extLst>
          </p:cNvPr>
          <p:cNvSpPr/>
          <p:nvPr/>
        </p:nvSpPr>
        <p:spPr>
          <a:xfrm>
            <a:off x="1978700" y="5945630"/>
            <a:ext cx="457200" cy="18288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1"/>
                </a:solidFill>
              </a:ln>
            </a:endParaRPr>
          </a:p>
        </p:txBody>
      </p:sp>
      <p:sp>
        <p:nvSpPr>
          <p:cNvPr id="54" name="Right Arrow 16">
            <a:extLst>
              <a:ext uri="{FF2B5EF4-FFF2-40B4-BE49-F238E27FC236}">
                <a16:creationId xmlns:a16="http://schemas.microsoft.com/office/drawing/2014/main" id="{62232EA7-0E6D-F34C-85BA-CAB14B34BE7F}"/>
              </a:ext>
            </a:extLst>
          </p:cNvPr>
          <p:cNvSpPr/>
          <p:nvPr/>
        </p:nvSpPr>
        <p:spPr>
          <a:xfrm rot="16200000">
            <a:off x="8965994" y="6218936"/>
            <a:ext cx="4572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1"/>
                </a:solidFill>
              </a:ln>
            </a:endParaRPr>
          </a:p>
        </p:txBody>
      </p:sp>
      <p:sp>
        <p:nvSpPr>
          <p:cNvPr id="55" name="Right Arrow 16">
            <a:extLst>
              <a:ext uri="{FF2B5EF4-FFF2-40B4-BE49-F238E27FC236}">
                <a16:creationId xmlns:a16="http://schemas.microsoft.com/office/drawing/2014/main" id="{51FB4B02-935C-5948-A601-92478C52CAB3}"/>
              </a:ext>
            </a:extLst>
          </p:cNvPr>
          <p:cNvSpPr/>
          <p:nvPr/>
        </p:nvSpPr>
        <p:spPr>
          <a:xfrm rot="16200000">
            <a:off x="10350459" y="4242026"/>
            <a:ext cx="4572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1"/>
                </a:solidFill>
              </a:ln>
            </a:endParaRPr>
          </a:p>
        </p:txBody>
      </p:sp>
      <p:sp>
        <p:nvSpPr>
          <p:cNvPr id="56" name="Right Arrow 16">
            <a:extLst>
              <a:ext uri="{FF2B5EF4-FFF2-40B4-BE49-F238E27FC236}">
                <a16:creationId xmlns:a16="http://schemas.microsoft.com/office/drawing/2014/main" id="{B82901C0-311D-2247-997B-8FCFAA2E8AF5}"/>
              </a:ext>
            </a:extLst>
          </p:cNvPr>
          <p:cNvSpPr/>
          <p:nvPr/>
        </p:nvSpPr>
        <p:spPr>
          <a:xfrm rot="5400000">
            <a:off x="10350459" y="2634536"/>
            <a:ext cx="4572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1"/>
                </a:solidFill>
              </a:ln>
            </a:endParaRPr>
          </a:p>
        </p:txBody>
      </p:sp>
      <p:sp>
        <p:nvSpPr>
          <p:cNvPr id="58" name="TextBox 26">
            <a:extLst>
              <a:ext uri="{FF2B5EF4-FFF2-40B4-BE49-F238E27FC236}">
                <a16:creationId xmlns:a16="http://schemas.microsoft.com/office/drawing/2014/main" id="{28326EC8-E883-BB44-B0BE-484CA9E85AF8}"/>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17/22</a:t>
            </a:r>
          </a:p>
        </p:txBody>
      </p:sp>
      <p:sp>
        <p:nvSpPr>
          <p:cNvPr id="15" name="CuadroTexto 14">
            <a:extLst>
              <a:ext uri="{FF2B5EF4-FFF2-40B4-BE49-F238E27FC236}">
                <a16:creationId xmlns:a16="http://schemas.microsoft.com/office/drawing/2014/main" id="{FACD9C76-A65E-9343-8239-3E2A14CF33C5}"/>
              </a:ext>
            </a:extLst>
          </p:cNvPr>
          <p:cNvSpPr txBox="1"/>
          <p:nvPr/>
        </p:nvSpPr>
        <p:spPr>
          <a:xfrm>
            <a:off x="9756099" y="3766263"/>
            <a:ext cx="1645920" cy="276999"/>
          </a:xfrm>
          <a:prstGeom prst="rect">
            <a:avLst/>
          </a:prstGeom>
          <a:solidFill>
            <a:srgbClr val="FFD9D9"/>
          </a:solidFill>
          <a:ln w="1270">
            <a:solidFill>
              <a:schemeClr val="tx1"/>
            </a:solidFill>
          </a:ln>
        </p:spPr>
        <p:txBody>
          <a:bodyPr wrap="square" rtlCol="0" anchor="ctr">
            <a:noAutofit/>
          </a:bodyPr>
          <a:lstStyle/>
          <a:p>
            <a:pPr algn="ctr"/>
            <a:r>
              <a:rPr lang="es-US" sz="1000" dirty="0"/>
              <a:t>Worst model for Vehicle X</a:t>
            </a:r>
          </a:p>
        </p:txBody>
      </p:sp>
      <p:pic>
        <p:nvPicPr>
          <p:cNvPr id="4" name="Audio 3">
            <a:hlinkClick r:id="" action="ppaction://media"/>
            <a:extLst>
              <a:ext uri="{FF2B5EF4-FFF2-40B4-BE49-F238E27FC236}">
                <a16:creationId xmlns:a16="http://schemas.microsoft.com/office/drawing/2014/main" id="{23A846A5-A4A8-4149-93BB-73492CD733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330631" y="5860210"/>
            <a:ext cx="812800" cy="812800"/>
          </a:xfrm>
          <a:prstGeom prst="rect">
            <a:avLst/>
          </a:prstGeom>
        </p:spPr>
      </p:pic>
    </p:spTree>
    <p:custDataLst>
      <p:tags r:id="rId1"/>
    </p:custDataLst>
    <p:extLst>
      <p:ext uri="{BB962C8B-B14F-4D97-AF65-F5344CB8AC3E}">
        <p14:creationId xmlns:p14="http://schemas.microsoft.com/office/powerpoint/2010/main" val="2722165678"/>
      </p:ext>
    </p:extLst>
  </p:cSld>
  <p:clrMapOvr>
    <a:masterClrMapping/>
  </p:clrMapOvr>
  <mc:AlternateContent xmlns:mc="http://schemas.openxmlformats.org/markup-compatibility/2006">
    <mc:Choice xmlns:p14="http://schemas.microsoft.com/office/powerpoint/2010/main" Requires="p14">
      <p:transition spd="slow" p14:dur="2000" advTm="39410"/>
    </mc:Choice>
    <mc:Fallback>
      <p:transition spd="slow" advTm="39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5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5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4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45" fill="hold" display="0">
                  <p:stCondLst>
                    <p:cond delay="indefinite"/>
                  </p:stCondLst>
                  <p:endCondLst>
                    <p:cond evt="onStopAudio" delay="0">
                      <p:tgtEl>
                        <p:sldTgt/>
                      </p:tgtEl>
                    </p:cond>
                  </p:endCondLst>
                </p:cTn>
                <p:tgtEl>
                  <p:spTgt spid="4"/>
                </p:tgtEl>
              </p:cMediaNode>
            </p:audio>
          </p:childTnLst>
        </p:cTn>
      </p:par>
    </p:tnLst>
    <p:bldLst>
      <p:bldP spid="48" grpId="1" animBg="1"/>
      <p:bldP spid="48" grpId="2" animBg="1"/>
      <p:bldP spid="50" grpId="0" animBg="1"/>
      <p:bldP spid="52" grpId="0" animBg="1"/>
      <p:bldP spid="53" grpId="0" animBg="1"/>
      <p:bldP spid="53" grpId="1" animBg="1"/>
      <p:bldP spid="54" grpId="0" animBg="1"/>
      <p:bldP spid="54" grpId="1" animBg="1"/>
      <p:bldP spid="55" grpId="0" animBg="1"/>
      <p:bldP spid="55" grpId="1" animBg="1"/>
      <p:bldP spid="56" grpId="0" animBg="1"/>
      <p:bldP spid="5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7CBE5339-8CB8-9C47-B6C2-F22AF2DFAA38}"/>
              </a:ext>
            </a:extLst>
          </p:cNvPr>
          <p:cNvSpPr>
            <a:spLocks noGrp="1"/>
          </p:cNvSpPr>
          <p:nvPr>
            <p:ph type="title"/>
          </p:nvPr>
        </p:nvSpPr>
        <p:spPr>
          <a:xfrm>
            <a:off x="601255" y="702156"/>
            <a:ext cx="3409783" cy="1013800"/>
          </a:xfrm>
        </p:spPr>
        <p:txBody>
          <a:bodyPr>
            <a:normAutofit/>
          </a:bodyPr>
          <a:lstStyle/>
          <a:p>
            <a:r>
              <a:rPr lang="es-US" dirty="0"/>
              <a:t>Impact &amp; Limitations</a:t>
            </a:r>
          </a:p>
        </p:txBody>
      </p:sp>
      <p:sp>
        <p:nvSpPr>
          <p:cNvPr id="3" name="Marcador de contenido 2">
            <a:extLst>
              <a:ext uri="{FF2B5EF4-FFF2-40B4-BE49-F238E27FC236}">
                <a16:creationId xmlns:a16="http://schemas.microsoft.com/office/drawing/2014/main" id="{7B295247-35E7-7948-96B1-B5B3AEFFA1DF}"/>
              </a:ext>
            </a:extLst>
          </p:cNvPr>
          <p:cNvSpPr>
            <a:spLocks noGrp="1"/>
          </p:cNvSpPr>
          <p:nvPr>
            <p:ph idx="1"/>
          </p:nvPr>
        </p:nvSpPr>
        <p:spPr>
          <a:xfrm>
            <a:off x="601255" y="1964168"/>
            <a:ext cx="3409782" cy="4036582"/>
          </a:xfrm>
        </p:spPr>
        <p:txBody>
          <a:bodyPr>
            <a:normAutofit/>
          </a:bodyPr>
          <a:lstStyle/>
          <a:p>
            <a:r>
              <a:rPr lang="es-US" dirty="0">
                <a:solidFill>
                  <a:schemeClr val="bg1"/>
                </a:solidFill>
              </a:rPr>
              <a:t>MLP is good</a:t>
            </a:r>
          </a:p>
          <a:p>
            <a:r>
              <a:rPr lang="es-US" dirty="0">
                <a:solidFill>
                  <a:schemeClr val="bg1"/>
                </a:solidFill>
              </a:rPr>
              <a:t>CNN is better</a:t>
            </a:r>
          </a:p>
          <a:p>
            <a:r>
              <a:rPr lang="es-US" dirty="0">
                <a:solidFill>
                  <a:schemeClr val="bg1"/>
                </a:solidFill>
              </a:rPr>
              <a:t>Better models probably exist</a:t>
            </a:r>
          </a:p>
          <a:p>
            <a:r>
              <a:rPr lang="es-US" dirty="0">
                <a:solidFill>
                  <a:schemeClr val="bg1"/>
                </a:solidFill>
              </a:rPr>
              <a:t>Vehicles leave identifiable fingerprints on CAN data</a:t>
            </a:r>
          </a:p>
          <a:p>
            <a:pPr lvl="1"/>
            <a:r>
              <a:rPr lang="es-US" sz="1800" dirty="0">
                <a:solidFill>
                  <a:schemeClr val="bg1"/>
                </a:solidFill>
              </a:rPr>
              <a:t>Risks consumer safety</a:t>
            </a:r>
          </a:p>
          <a:p>
            <a:r>
              <a:rPr lang="es-US" dirty="0">
                <a:solidFill>
                  <a:schemeClr val="bg1"/>
                </a:solidFill>
              </a:rPr>
              <a:t>Consistency in data collection is a little questionable</a:t>
            </a:r>
          </a:p>
        </p:txBody>
      </p:sp>
      <p:pic>
        <p:nvPicPr>
          <p:cNvPr id="5" name="Marcador de contenido 13" descr="Imagen que contiene captura de pantalla&#10;&#10;Descripción generada automáticamente">
            <a:extLst>
              <a:ext uri="{FF2B5EF4-FFF2-40B4-BE49-F238E27FC236}">
                <a16:creationId xmlns:a16="http://schemas.microsoft.com/office/drawing/2014/main" id="{45EDEA65-FB95-E040-9DAF-3786E80D781B}"/>
              </a:ext>
            </a:extLst>
          </p:cNvPr>
          <p:cNvPicPr>
            <a:picLocks noChangeAspect="1"/>
          </p:cNvPicPr>
          <p:nvPr/>
        </p:nvPicPr>
        <p:blipFill>
          <a:blip r:embed="rId6"/>
          <a:stretch>
            <a:fillRect/>
          </a:stretch>
        </p:blipFill>
        <p:spPr>
          <a:xfrm>
            <a:off x="4791522" y="2425281"/>
            <a:ext cx="6489819" cy="2028068"/>
          </a:xfrm>
          <a:prstGeom prst="rect">
            <a:avLst/>
          </a:prstGeom>
        </p:spPr>
      </p:pic>
      <p:sp>
        <p:nvSpPr>
          <p:cNvPr id="9" name="TextBox 26">
            <a:extLst>
              <a:ext uri="{FF2B5EF4-FFF2-40B4-BE49-F238E27FC236}">
                <a16:creationId xmlns:a16="http://schemas.microsoft.com/office/drawing/2014/main" id="{63C40970-B59B-7B4E-BF79-94581FF8126E}"/>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18/22</a:t>
            </a:r>
          </a:p>
        </p:txBody>
      </p:sp>
      <p:pic>
        <p:nvPicPr>
          <p:cNvPr id="6" name="Audio 5">
            <a:hlinkClick r:id="" action="ppaction://media"/>
            <a:extLst>
              <a:ext uri="{FF2B5EF4-FFF2-40B4-BE49-F238E27FC236}">
                <a16:creationId xmlns:a16="http://schemas.microsoft.com/office/drawing/2014/main" id="{7CCE5F3C-2662-7E47-9E5E-14697D87DF9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512260" y="5819779"/>
            <a:ext cx="812800" cy="812800"/>
          </a:xfrm>
          <a:prstGeom prst="rect">
            <a:avLst/>
          </a:prstGeom>
        </p:spPr>
      </p:pic>
    </p:spTree>
    <p:custDataLst>
      <p:tags r:id="rId1"/>
    </p:custDataLst>
    <p:extLst>
      <p:ext uri="{BB962C8B-B14F-4D97-AF65-F5344CB8AC3E}">
        <p14:creationId xmlns:p14="http://schemas.microsoft.com/office/powerpoint/2010/main" val="1610380764"/>
      </p:ext>
    </p:extLst>
  </p:cSld>
  <p:clrMapOvr>
    <a:masterClrMapping/>
  </p:clrMapOvr>
  <mc:AlternateContent xmlns:mc="http://schemas.openxmlformats.org/markup-compatibility/2006">
    <mc:Choice xmlns:p14="http://schemas.microsoft.com/office/powerpoint/2010/main" Requires="p14">
      <p:transition spd="slow" p14:dur="2000" advTm="39496"/>
    </mc:Choice>
    <mc:Fallback>
      <p:transition spd="slow" advTm="39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31"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DADAD-9059-B348-9AF7-B52521E3C9AC}"/>
              </a:ext>
            </a:extLst>
          </p:cNvPr>
          <p:cNvSpPr>
            <a:spLocks noGrp="1"/>
          </p:cNvSpPr>
          <p:nvPr>
            <p:ph type="title"/>
          </p:nvPr>
        </p:nvSpPr>
        <p:spPr>
          <a:xfrm>
            <a:off x="7963094" y="1113764"/>
            <a:ext cx="3269749" cy="4624327"/>
          </a:xfrm>
        </p:spPr>
        <p:txBody>
          <a:bodyPr anchor="ctr">
            <a:normAutofit/>
          </a:bodyPr>
          <a:lstStyle/>
          <a:p>
            <a:r>
              <a:rPr lang="es-US" sz="3000" dirty="0">
                <a:solidFill>
                  <a:srgbClr val="FFFFFF"/>
                </a:solidFill>
              </a:rPr>
              <a:t>Future Work</a:t>
            </a:r>
          </a:p>
        </p:txBody>
      </p:sp>
      <p:sp>
        <p:nvSpPr>
          <p:cNvPr id="9" name="TextBox 26">
            <a:extLst>
              <a:ext uri="{FF2B5EF4-FFF2-40B4-BE49-F238E27FC236}">
                <a16:creationId xmlns:a16="http://schemas.microsoft.com/office/drawing/2014/main" id="{5E6C1714-A525-AD4B-A22C-46153CCEE80C}"/>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19/22</a:t>
            </a:r>
          </a:p>
        </p:txBody>
      </p:sp>
      <p:pic>
        <p:nvPicPr>
          <p:cNvPr id="7" name="Content Placeholder 4" descr="A close up of a map&#10;&#10;Description automatically generated">
            <a:extLst>
              <a:ext uri="{FF2B5EF4-FFF2-40B4-BE49-F238E27FC236}">
                <a16:creationId xmlns:a16="http://schemas.microsoft.com/office/drawing/2014/main" id="{BCA9E409-16AF-0843-B02D-49B2188C5FDC}"/>
              </a:ext>
            </a:extLst>
          </p:cNvPr>
          <p:cNvPicPr>
            <a:picLocks noChangeAspect="1"/>
          </p:cNvPicPr>
          <p:nvPr/>
        </p:nvPicPr>
        <p:blipFill>
          <a:blip r:embed="rId5"/>
          <a:stretch>
            <a:fillRect/>
          </a:stretch>
        </p:blipFill>
        <p:spPr>
          <a:xfrm>
            <a:off x="1406200" y="1098253"/>
            <a:ext cx="4714277" cy="4655348"/>
          </a:xfrm>
          <a:prstGeom prst="rect">
            <a:avLst/>
          </a:prstGeom>
        </p:spPr>
      </p:pic>
      <p:pic>
        <p:nvPicPr>
          <p:cNvPr id="4" name="Audio 3">
            <a:hlinkClick r:id="" action="ppaction://media"/>
            <a:extLst>
              <a:ext uri="{FF2B5EF4-FFF2-40B4-BE49-F238E27FC236}">
                <a16:creationId xmlns:a16="http://schemas.microsoft.com/office/drawing/2014/main" id="{20D7B95D-4ABC-E74B-B228-10A7953466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94820" y="5891310"/>
            <a:ext cx="812800" cy="812800"/>
          </a:xfrm>
          <a:prstGeom prst="rect">
            <a:avLst/>
          </a:prstGeom>
        </p:spPr>
      </p:pic>
    </p:spTree>
    <p:extLst>
      <p:ext uri="{BB962C8B-B14F-4D97-AF65-F5344CB8AC3E}">
        <p14:creationId xmlns:p14="http://schemas.microsoft.com/office/powerpoint/2010/main" val="2181605402"/>
      </p:ext>
    </p:extLst>
  </p:cSld>
  <p:clrMapOvr>
    <a:masterClrMapping/>
  </p:clrMapOvr>
  <mc:AlternateContent xmlns:mc="http://schemas.openxmlformats.org/markup-compatibility/2006">
    <mc:Choice xmlns:p14="http://schemas.microsoft.com/office/powerpoint/2010/main" Requires="p14">
      <p:transition spd="slow" p14:dur="2000" advTm="16882"/>
    </mc:Choice>
    <mc:Fallback>
      <p:transition spd="slow" advTm="16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C4879D6-0370-2843-AD1B-85826BD9850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Problem Domain</a:t>
            </a:r>
          </a:p>
        </p:txBody>
      </p:sp>
      <p:sp>
        <p:nvSpPr>
          <p:cNvPr id="13" name="Marcador de contenido 12">
            <a:extLst>
              <a:ext uri="{FF2B5EF4-FFF2-40B4-BE49-F238E27FC236}">
                <a16:creationId xmlns:a16="http://schemas.microsoft.com/office/drawing/2014/main" id="{9DC8533B-F869-4541-B0FA-431AF3BBBDE1}"/>
              </a:ext>
            </a:extLst>
          </p:cNvPr>
          <p:cNvSpPr>
            <a:spLocks noGrp="1"/>
          </p:cNvSpPr>
          <p:nvPr>
            <p:ph idx="1"/>
          </p:nvPr>
        </p:nvSpPr>
        <p:spPr>
          <a:xfrm>
            <a:off x="601255" y="3251200"/>
            <a:ext cx="3409782" cy="2749550"/>
          </a:xfrm>
        </p:spPr>
        <p:txBody>
          <a:bodyPr vert="horz" lIns="91440" tIns="45720" rIns="91440" bIns="45720" rtlCol="0" anchor="t">
            <a:normAutofit/>
          </a:bodyPr>
          <a:lstStyle/>
          <a:p>
            <a:r>
              <a:rPr lang="en-US" dirty="0">
                <a:solidFill>
                  <a:schemeClr val="bg1"/>
                </a:solidFill>
              </a:rPr>
              <a:t>CAN is good</a:t>
            </a:r>
          </a:p>
        </p:txBody>
      </p:sp>
      <p:pic>
        <p:nvPicPr>
          <p:cNvPr id="5" name="Marcador de contenido 4">
            <a:extLst>
              <a:ext uri="{FF2B5EF4-FFF2-40B4-BE49-F238E27FC236}">
                <a16:creationId xmlns:a16="http://schemas.microsoft.com/office/drawing/2014/main" id="{8F926DBF-A238-0A47-A87B-0C7500E9246A}"/>
              </a:ext>
            </a:extLst>
          </p:cNvPr>
          <p:cNvPicPr>
            <a:picLocks noChangeAspect="1"/>
          </p:cNvPicPr>
          <p:nvPr/>
        </p:nvPicPr>
        <p:blipFill>
          <a:blip r:embed="rId5"/>
          <a:stretch>
            <a:fillRect/>
          </a:stretch>
        </p:blipFill>
        <p:spPr>
          <a:xfrm>
            <a:off x="4791522" y="1938544"/>
            <a:ext cx="6489819" cy="3001541"/>
          </a:xfrm>
          <a:prstGeom prst="rect">
            <a:avLst/>
          </a:prstGeom>
        </p:spPr>
      </p:pic>
      <p:pic>
        <p:nvPicPr>
          <p:cNvPr id="20" name="Marcador de contenido 4">
            <a:extLst>
              <a:ext uri="{FF2B5EF4-FFF2-40B4-BE49-F238E27FC236}">
                <a16:creationId xmlns:a16="http://schemas.microsoft.com/office/drawing/2014/main" id="{58092E45-87AB-9D49-8074-CF1361C10DC7}"/>
              </a:ext>
            </a:extLst>
          </p:cNvPr>
          <p:cNvPicPr>
            <a:picLocks noChangeAspect="1"/>
          </p:cNvPicPr>
          <p:nvPr/>
        </p:nvPicPr>
        <p:blipFill>
          <a:blip r:embed="rId5"/>
          <a:stretch>
            <a:fillRect/>
          </a:stretch>
        </p:blipFill>
        <p:spPr>
          <a:xfrm>
            <a:off x="4926017" y="1919522"/>
            <a:ext cx="6489819" cy="3001541"/>
          </a:xfrm>
          <a:prstGeom prst="rect">
            <a:avLst/>
          </a:prstGeom>
        </p:spPr>
      </p:pic>
      <p:sp>
        <p:nvSpPr>
          <p:cNvPr id="24" name="CuadroTexto 23">
            <a:extLst>
              <a:ext uri="{FF2B5EF4-FFF2-40B4-BE49-F238E27FC236}">
                <a16:creationId xmlns:a16="http://schemas.microsoft.com/office/drawing/2014/main" id="{49785D17-DA6D-1845-97F7-4FF43A0230A8}"/>
              </a:ext>
            </a:extLst>
          </p:cNvPr>
          <p:cNvSpPr txBox="1"/>
          <p:nvPr/>
        </p:nvSpPr>
        <p:spPr>
          <a:xfrm>
            <a:off x="10589342" y="4866558"/>
            <a:ext cx="733436" cy="369332"/>
          </a:xfrm>
          <a:prstGeom prst="rect">
            <a:avLst/>
          </a:prstGeom>
          <a:noFill/>
        </p:spPr>
        <p:txBody>
          <a:bodyPr wrap="square" rtlCol="0">
            <a:spAutoFit/>
          </a:bodyPr>
          <a:lstStyle/>
          <a:p>
            <a:pPr algn="ctr"/>
            <a:r>
              <a:rPr lang="es-US" dirty="0">
                <a:solidFill>
                  <a:schemeClr val="accent1"/>
                </a:solidFill>
              </a:rPr>
              <a:t>[1]</a:t>
            </a:r>
          </a:p>
        </p:txBody>
      </p:sp>
      <p:sp>
        <p:nvSpPr>
          <p:cNvPr id="10" name="TextBox 26">
            <a:extLst>
              <a:ext uri="{FF2B5EF4-FFF2-40B4-BE49-F238E27FC236}">
                <a16:creationId xmlns:a16="http://schemas.microsoft.com/office/drawing/2014/main" id="{5707F5CF-04D4-8C4C-A18D-05DFDDBEE111}"/>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2/22</a:t>
            </a:r>
          </a:p>
        </p:txBody>
      </p:sp>
      <p:pic>
        <p:nvPicPr>
          <p:cNvPr id="4" name="Audio 3">
            <a:hlinkClick r:id="" action="ppaction://media"/>
            <a:extLst>
              <a:ext uri="{FF2B5EF4-FFF2-40B4-BE49-F238E27FC236}">
                <a16:creationId xmlns:a16="http://schemas.microsoft.com/office/drawing/2014/main" id="{F30A1777-2CCB-B94E-9419-2037C15FEB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60578" y="5594350"/>
            <a:ext cx="812800" cy="812800"/>
          </a:xfrm>
          <a:prstGeom prst="rect">
            <a:avLst/>
          </a:prstGeom>
        </p:spPr>
      </p:pic>
    </p:spTree>
    <p:extLst>
      <p:ext uri="{BB962C8B-B14F-4D97-AF65-F5344CB8AC3E}">
        <p14:creationId xmlns:p14="http://schemas.microsoft.com/office/powerpoint/2010/main" val="3736898835"/>
      </p:ext>
    </p:extLst>
  </p:cSld>
  <p:clrMapOvr>
    <a:masterClrMapping/>
  </p:clrMapOvr>
  <mc:AlternateContent xmlns:mc="http://schemas.openxmlformats.org/markup-compatibility/2006">
    <mc:Choice xmlns:p14="http://schemas.microsoft.com/office/powerpoint/2010/main" Requires="p14">
      <p:transition spd="slow" p14:dur="2000" advTm="5128"/>
    </mc:Choice>
    <mc:Fallback>
      <p:transition spd="slow" advTm="5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DADAD-9059-B348-9AF7-B52521E3C9AC}"/>
              </a:ext>
            </a:extLst>
          </p:cNvPr>
          <p:cNvSpPr>
            <a:spLocks noGrp="1"/>
          </p:cNvSpPr>
          <p:nvPr>
            <p:ph type="title"/>
          </p:nvPr>
        </p:nvSpPr>
        <p:spPr>
          <a:xfrm>
            <a:off x="7963094" y="1113764"/>
            <a:ext cx="3269749" cy="4624327"/>
          </a:xfrm>
        </p:spPr>
        <p:txBody>
          <a:bodyPr anchor="ctr">
            <a:normAutofit/>
          </a:bodyPr>
          <a:lstStyle/>
          <a:p>
            <a:r>
              <a:rPr lang="es-US" sz="3000" dirty="0">
                <a:solidFill>
                  <a:srgbClr val="FFFFFF"/>
                </a:solidFill>
              </a:rPr>
              <a:t>Future Work</a:t>
            </a:r>
          </a:p>
        </p:txBody>
      </p:sp>
      <p:sp>
        <p:nvSpPr>
          <p:cNvPr id="9" name="TextBox 26">
            <a:extLst>
              <a:ext uri="{FF2B5EF4-FFF2-40B4-BE49-F238E27FC236}">
                <a16:creationId xmlns:a16="http://schemas.microsoft.com/office/drawing/2014/main" id="{5E6C1714-A525-AD4B-A22C-46153CCEE80C}"/>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20/22</a:t>
            </a:r>
          </a:p>
        </p:txBody>
      </p:sp>
      <p:sp>
        <p:nvSpPr>
          <p:cNvPr id="11" name="Marcador de contenido 2">
            <a:extLst>
              <a:ext uri="{FF2B5EF4-FFF2-40B4-BE49-F238E27FC236}">
                <a16:creationId xmlns:a16="http://schemas.microsoft.com/office/drawing/2014/main" id="{1A223D22-67CC-5649-8DCB-A7E213CC586F}"/>
              </a:ext>
            </a:extLst>
          </p:cNvPr>
          <p:cNvSpPr>
            <a:spLocks noGrp="1"/>
          </p:cNvSpPr>
          <p:nvPr>
            <p:ph idx="1"/>
          </p:nvPr>
        </p:nvSpPr>
        <p:spPr>
          <a:xfrm>
            <a:off x="770663" y="1198828"/>
            <a:ext cx="4208869" cy="4624327"/>
          </a:xfrm>
        </p:spPr>
        <p:txBody>
          <a:bodyPr anchor="ctr">
            <a:normAutofit/>
          </a:bodyPr>
          <a:lstStyle/>
          <a:p>
            <a:pPr marL="0" indent="0">
              <a:buNone/>
            </a:pPr>
            <a:r>
              <a:rPr lang="es-US" dirty="0">
                <a:solidFill>
                  <a:schemeClr val="accent1"/>
                </a:solidFill>
              </a:rPr>
              <a:t>Known vehicle (A):	124 221 000 231 …</a:t>
            </a:r>
          </a:p>
          <a:p>
            <a:pPr marL="0" indent="0">
              <a:buNone/>
            </a:pPr>
            <a:r>
              <a:rPr lang="es-US" dirty="0">
                <a:solidFill>
                  <a:schemeClr val="accent1"/>
                </a:solidFill>
              </a:rPr>
              <a:t>Known vehicle (A):	017 089 001 000 …</a:t>
            </a:r>
          </a:p>
          <a:p>
            <a:endParaRPr lang="es-US" dirty="0">
              <a:solidFill>
                <a:schemeClr val="accent1"/>
              </a:solidFill>
            </a:endParaRPr>
          </a:p>
          <a:p>
            <a:pPr marL="0" indent="0">
              <a:buNone/>
            </a:pPr>
            <a:r>
              <a:rPr lang="es-US" dirty="0">
                <a:solidFill>
                  <a:schemeClr val="accent1"/>
                </a:solidFill>
              </a:rPr>
              <a:t>Known vehicle (A):	000 000 000 001 …</a:t>
            </a:r>
          </a:p>
          <a:p>
            <a:pPr marL="0" indent="0">
              <a:buNone/>
            </a:pPr>
            <a:r>
              <a:rPr lang="es-US" dirty="0">
                <a:solidFill>
                  <a:schemeClr val="accent1"/>
                </a:solidFill>
              </a:rPr>
              <a:t>Known vehicle (B):	121 179 000 001 …</a:t>
            </a:r>
          </a:p>
          <a:p>
            <a:endParaRPr lang="es-US" dirty="0">
              <a:solidFill>
                <a:schemeClr val="accent1"/>
              </a:solidFill>
            </a:endParaRPr>
          </a:p>
          <a:p>
            <a:pPr marL="0" indent="0">
              <a:buNone/>
            </a:pPr>
            <a:r>
              <a:rPr lang="es-US" dirty="0">
                <a:solidFill>
                  <a:schemeClr val="accent1"/>
                </a:solidFill>
              </a:rPr>
              <a:t>Known vehicle (A):	001 001 093 200 …</a:t>
            </a:r>
          </a:p>
          <a:p>
            <a:pPr marL="0" indent="0">
              <a:buNone/>
            </a:pPr>
            <a:r>
              <a:rPr lang="es-US" dirty="0">
                <a:solidFill>
                  <a:schemeClr val="accent1"/>
                </a:solidFill>
              </a:rPr>
              <a:t>Unknown vehicle: 	100 236 019 001 …</a:t>
            </a:r>
          </a:p>
        </p:txBody>
      </p:sp>
      <p:sp>
        <p:nvSpPr>
          <p:cNvPr id="12" name="Marcador de contenido 2">
            <a:extLst>
              <a:ext uri="{FF2B5EF4-FFF2-40B4-BE49-F238E27FC236}">
                <a16:creationId xmlns:a16="http://schemas.microsoft.com/office/drawing/2014/main" id="{04E09E01-93B4-D24E-B910-114D283524DE}"/>
              </a:ext>
            </a:extLst>
          </p:cNvPr>
          <p:cNvSpPr txBox="1">
            <a:spLocks/>
          </p:cNvSpPr>
          <p:nvPr/>
        </p:nvSpPr>
        <p:spPr>
          <a:xfrm>
            <a:off x="5693910" y="1971810"/>
            <a:ext cx="700685" cy="63956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US" dirty="0">
                <a:solidFill>
                  <a:schemeClr val="accent1"/>
                </a:solidFill>
              </a:rPr>
              <a:t>Same</a:t>
            </a:r>
          </a:p>
        </p:txBody>
      </p:sp>
      <p:sp>
        <p:nvSpPr>
          <p:cNvPr id="13" name="Marcador de contenido 2">
            <a:extLst>
              <a:ext uri="{FF2B5EF4-FFF2-40B4-BE49-F238E27FC236}">
                <a16:creationId xmlns:a16="http://schemas.microsoft.com/office/drawing/2014/main" id="{87DBFD76-63A0-7F43-805B-E5D0A1A3B9D5}"/>
              </a:ext>
            </a:extLst>
          </p:cNvPr>
          <p:cNvSpPr txBox="1">
            <a:spLocks/>
          </p:cNvSpPr>
          <p:nvPr/>
        </p:nvSpPr>
        <p:spPr>
          <a:xfrm>
            <a:off x="5679091" y="3200729"/>
            <a:ext cx="1076924" cy="63956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US" dirty="0">
                <a:solidFill>
                  <a:schemeClr val="accent1"/>
                </a:solidFill>
              </a:rPr>
              <a:t>Different</a:t>
            </a:r>
          </a:p>
        </p:txBody>
      </p:sp>
      <p:sp>
        <p:nvSpPr>
          <p:cNvPr id="14" name="Marcador de contenido 2">
            <a:extLst>
              <a:ext uri="{FF2B5EF4-FFF2-40B4-BE49-F238E27FC236}">
                <a16:creationId xmlns:a16="http://schemas.microsoft.com/office/drawing/2014/main" id="{284B960E-70CA-5440-8441-36151C6E419F}"/>
              </a:ext>
            </a:extLst>
          </p:cNvPr>
          <p:cNvSpPr txBox="1">
            <a:spLocks/>
          </p:cNvSpPr>
          <p:nvPr/>
        </p:nvSpPr>
        <p:spPr>
          <a:xfrm>
            <a:off x="5674327" y="4410408"/>
            <a:ext cx="1076924" cy="63956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US" dirty="0">
                <a:solidFill>
                  <a:schemeClr val="accent1"/>
                </a:solidFill>
              </a:rPr>
              <a:t>Different</a:t>
            </a:r>
          </a:p>
        </p:txBody>
      </p:sp>
      <p:sp>
        <p:nvSpPr>
          <p:cNvPr id="15" name="Marcador de contenido 2">
            <a:extLst>
              <a:ext uri="{FF2B5EF4-FFF2-40B4-BE49-F238E27FC236}">
                <a16:creationId xmlns:a16="http://schemas.microsoft.com/office/drawing/2014/main" id="{A48706B9-AB30-A24F-982F-52D65909A3C6}"/>
              </a:ext>
            </a:extLst>
          </p:cNvPr>
          <p:cNvSpPr txBox="1">
            <a:spLocks/>
          </p:cNvSpPr>
          <p:nvPr/>
        </p:nvSpPr>
        <p:spPr>
          <a:xfrm>
            <a:off x="5016433" y="1829597"/>
            <a:ext cx="519774" cy="82464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US" sz="4400" dirty="0">
                <a:solidFill>
                  <a:schemeClr val="accent1"/>
                </a:solidFill>
              </a:rPr>
              <a:t>}</a:t>
            </a:r>
            <a:endParaRPr lang="es-US" dirty="0">
              <a:solidFill>
                <a:schemeClr val="accent1"/>
              </a:solidFill>
            </a:endParaRPr>
          </a:p>
        </p:txBody>
      </p:sp>
      <p:sp>
        <p:nvSpPr>
          <p:cNvPr id="16" name="Marcador de contenido 2">
            <a:extLst>
              <a:ext uri="{FF2B5EF4-FFF2-40B4-BE49-F238E27FC236}">
                <a16:creationId xmlns:a16="http://schemas.microsoft.com/office/drawing/2014/main" id="{E3247527-1129-8A49-8037-F6B9FBBFF8C2}"/>
              </a:ext>
            </a:extLst>
          </p:cNvPr>
          <p:cNvSpPr txBox="1">
            <a:spLocks/>
          </p:cNvSpPr>
          <p:nvPr/>
        </p:nvSpPr>
        <p:spPr>
          <a:xfrm>
            <a:off x="5025953" y="3053569"/>
            <a:ext cx="519774" cy="82464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US" sz="4400" dirty="0">
                <a:solidFill>
                  <a:schemeClr val="accent1"/>
                </a:solidFill>
              </a:rPr>
              <a:t>}</a:t>
            </a:r>
            <a:endParaRPr lang="es-US" dirty="0">
              <a:solidFill>
                <a:schemeClr val="accent1"/>
              </a:solidFill>
            </a:endParaRPr>
          </a:p>
        </p:txBody>
      </p:sp>
      <p:sp>
        <p:nvSpPr>
          <p:cNvPr id="17" name="Marcador de contenido 2">
            <a:extLst>
              <a:ext uri="{FF2B5EF4-FFF2-40B4-BE49-F238E27FC236}">
                <a16:creationId xmlns:a16="http://schemas.microsoft.com/office/drawing/2014/main" id="{82167335-8CC4-0640-B92E-9D5439B018DE}"/>
              </a:ext>
            </a:extLst>
          </p:cNvPr>
          <p:cNvSpPr txBox="1">
            <a:spLocks/>
          </p:cNvSpPr>
          <p:nvPr/>
        </p:nvSpPr>
        <p:spPr>
          <a:xfrm>
            <a:off x="5025950" y="4282288"/>
            <a:ext cx="519774" cy="82464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US" sz="4400" dirty="0">
                <a:solidFill>
                  <a:schemeClr val="accent1"/>
                </a:solidFill>
              </a:rPr>
              <a:t>}</a:t>
            </a:r>
            <a:endParaRPr lang="es-US" dirty="0">
              <a:solidFill>
                <a:schemeClr val="accent1"/>
              </a:solidFill>
            </a:endParaRPr>
          </a:p>
        </p:txBody>
      </p:sp>
      <p:pic>
        <p:nvPicPr>
          <p:cNvPr id="4" name="Audio 3">
            <a:hlinkClick r:id="" action="ppaction://media"/>
            <a:extLst>
              <a:ext uri="{FF2B5EF4-FFF2-40B4-BE49-F238E27FC236}">
                <a16:creationId xmlns:a16="http://schemas.microsoft.com/office/drawing/2014/main" id="{3C5BCC7F-DEDF-D24B-9CB5-EE532F1FD3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84516" y="5891310"/>
            <a:ext cx="812800" cy="812800"/>
          </a:xfrm>
          <a:prstGeom prst="rect">
            <a:avLst/>
          </a:prstGeom>
        </p:spPr>
      </p:pic>
    </p:spTree>
    <p:extLst>
      <p:ext uri="{BB962C8B-B14F-4D97-AF65-F5344CB8AC3E}">
        <p14:creationId xmlns:p14="http://schemas.microsoft.com/office/powerpoint/2010/main" val="1369825348"/>
      </p:ext>
    </p:extLst>
  </p:cSld>
  <p:clrMapOvr>
    <a:masterClrMapping/>
  </p:clrMapOvr>
  <mc:AlternateContent xmlns:mc="http://schemas.openxmlformats.org/markup-compatibility/2006">
    <mc:Choice xmlns:p14="http://schemas.microsoft.com/office/powerpoint/2010/main" Requires="p14">
      <p:transition spd="slow" p14:dur="2000" advTm="12790"/>
    </mc:Choice>
    <mc:Fallback>
      <p:transition spd="slow" advTm="12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17AC30-1FF9-FC4D-85FC-4258D4C75942}"/>
              </a:ext>
            </a:extLst>
          </p:cNvPr>
          <p:cNvSpPr>
            <a:spLocks noGrp="1"/>
          </p:cNvSpPr>
          <p:nvPr>
            <p:ph type="title"/>
          </p:nvPr>
        </p:nvSpPr>
        <p:spPr/>
        <p:txBody>
          <a:bodyPr/>
          <a:lstStyle/>
          <a:p>
            <a:r>
              <a:rPr lang="es-US" dirty="0"/>
              <a:t>References</a:t>
            </a:r>
          </a:p>
        </p:txBody>
      </p:sp>
      <p:sp>
        <p:nvSpPr>
          <p:cNvPr id="3" name="Marcador de contenido 2">
            <a:extLst>
              <a:ext uri="{FF2B5EF4-FFF2-40B4-BE49-F238E27FC236}">
                <a16:creationId xmlns:a16="http://schemas.microsoft.com/office/drawing/2014/main" id="{A6F5510B-54D2-2148-B023-3E192A434CC6}"/>
              </a:ext>
            </a:extLst>
          </p:cNvPr>
          <p:cNvSpPr>
            <a:spLocks noGrp="1"/>
          </p:cNvSpPr>
          <p:nvPr>
            <p:ph idx="1"/>
          </p:nvPr>
        </p:nvSpPr>
        <p:spPr/>
        <p:txBody>
          <a:bodyPr/>
          <a:lstStyle/>
          <a:p>
            <a:pPr marL="342900" indent="-342900">
              <a:buFont typeface="+mj-lt"/>
              <a:buAutoNum type="arabicPeriod"/>
            </a:pPr>
            <a:r>
              <a:rPr lang="es-US" dirty="0">
                <a:solidFill>
                  <a:schemeClr val="accent1"/>
                </a:solidFill>
              </a:rPr>
              <a:t>https://www.ni.com/en-us/innovations/white-papers/06/controller-area-network--can--overview.html</a:t>
            </a:r>
          </a:p>
          <a:p>
            <a:pPr marL="342900" indent="-342900">
              <a:buFont typeface="+mj-lt"/>
              <a:buAutoNum type="arabicPeriod"/>
            </a:pPr>
            <a:r>
              <a:rPr lang="es-US" dirty="0">
                <a:solidFill>
                  <a:schemeClr val="accent1"/>
                </a:solidFill>
              </a:rPr>
              <a:t>https://www.wired.com/2015/07/hackers-remotely-kill-jeep-highway/</a:t>
            </a:r>
          </a:p>
          <a:p>
            <a:pPr marL="342900" indent="-342900">
              <a:buFont typeface="+mj-lt"/>
              <a:buAutoNum type="arabicPeriod"/>
            </a:pPr>
            <a:r>
              <a:rPr lang="en-US" dirty="0">
                <a:solidFill>
                  <a:schemeClr val="accent1"/>
                </a:solidFill>
              </a:rPr>
              <a:t>Stone, B., Graham, S., Mullins, B., &amp; Schubert </a:t>
            </a:r>
            <a:r>
              <a:rPr lang="en-US" dirty="0" err="1">
                <a:solidFill>
                  <a:schemeClr val="accent1"/>
                </a:solidFill>
              </a:rPr>
              <a:t>Kabban</a:t>
            </a:r>
            <a:r>
              <a:rPr lang="en-US" dirty="0">
                <a:solidFill>
                  <a:schemeClr val="accent1"/>
                </a:solidFill>
              </a:rPr>
              <a:t>, C. (2018). Enabling Auditing and Intrusion Detection for Proprietary Controller Area Networks. Air Force Institute of Technology.</a:t>
            </a:r>
          </a:p>
          <a:p>
            <a:pPr marL="342900" indent="-342900">
              <a:buFont typeface="+mj-lt"/>
              <a:buAutoNum type="arabicPeriod"/>
            </a:pPr>
            <a:endParaRPr lang="es-US" dirty="0">
              <a:solidFill>
                <a:schemeClr val="accent1"/>
              </a:solidFill>
            </a:endParaRPr>
          </a:p>
        </p:txBody>
      </p:sp>
      <p:sp>
        <p:nvSpPr>
          <p:cNvPr id="6" name="TextBox 26">
            <a:extLst>
              <a:ext uri="{FF2B5EF4-FFF2-40B4-BE49-F238E27FC236}">
                <a16:creationId xmlns:a16="http://schemas.microsoft.com/office/drawing/2014/main" id="{A8476AB6-7480-014A-A03F-D24D460B0ECF}"/>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21/22</a:t>
            </a:r>
          </a:p>
        </p:txBody>
      </p:sp>
      <p:pic>
        <p:nvPicPr>
          <p:cNvPr id="5" name="Audio 4">
            <a:hlinkClick r:id="" action="ppaction://media"/>
            <a:extLst>
              <a:ext uri="{FF2B5EF4-FFF2-40B4-BE49-F238E27FC236}">
                <a16:creationId xmlns:a16="http://schemas.microsoft.com/office/drawing/2014/main" id="{86050251-B61B-A443-91D4-623B0A6BDA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2000" y="5891310"/>
            <a:ext cx="812800" cy="812800"/>
          </a:xfrm>
          <a:prstGeom prst="rect">
            <a:avLst/>
          </a:prstGeom>
        </p:spPr>
      </p:pic>
    </p:spTree>
    <p:extLst>
      <p:ext uri="{BB962C8B-B14F-4D97-AF65-F5344CB8AC3E}">
        <p14:creationId xmlns:p14="http://schemas.microsoft.com/office/powerpoint/2010/main" val="3461420546"/>
      </p:ext>
    </p:extLst>
  </p:cSld>
  <p:clrMapOvr>
    <a:masterClrMapping/>
  </p:clrMapOvr>
  <mc:AlternateContent xmlns:mc="http://schemas.openxmlformats.org/markup-compatibility/2006">
    <mc:Choice xmlns:p14="http://schemas.microsoft.com/office/powerpoint/2010/main" Requires="p14">
      <p:transition spd="slow" p14:dur="2000" advTm="1836"/>
    </mc:Choice>
    <mc:Fallback>
      <p:transition spd="slow" advTm="1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EA81853-BCE1-4B7C-922E-A502B7B5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53F3F5-328C-4AC3-B3C4-6A9D4C3D3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50C5BB-1579-7642-AAD8-E31404B88CB0}"/>
              </a:ext>
            </a:extLst>
          </p:cNvPr>
          <p:cNvSpPr>
            <a:spLocks noGrp="1"/>
          </p:cNvSpPr>
          <p:nvPr>
            <p:ph type="title"/>
          </p:nvPr>
        </p:nvSpPr>
        <p:spPr>
          <a:xfrm>
            <a:off x="4241830" y="1002283"/>
            <a:ext cx="7498617" cy="4947169"/>
          </a:xfrm>
        </p:spPr>
        <p:txBody>
          <a:bodyPr vert="horz" lIns="91440" tIns="45720" rIns="91440" bIns="45720" rtlCol="0" anchor="ctr">
            <a:normAutofit/>
          </a:bodyPr>
          <a:lstStyle/>
          <a:p>
            <a:r>
              <a:rPr lang="en-US" sz="4400" dirty="0">
                <a:solidFill>
                  <a:srgbClr val="FFFFFF"/>
                </a:solidFill>
              </a:rPr>
              <a:t>Thanks for watching</a:t>
            </a:r>
          </a:p>
        </p:txBody>
      </p:sp>
      <p:sp>
        <p:nvSpPr>
          <p:cNvPr id="21" name="Rectangle 20">
            <a:extLst>
              <a:ext uri="{FF2B5EF4-FFF2-40B4-BE49-F238E27FC236}">
                <a16:creationId xmlns:a16="http://schemas.microsoft.com/office/drawing/2014/main" id="{60ECACBD-42EC-44A4-B0DE-2DEDB73E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BBB5757-5277-4AC5-8E2C-46B13387B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TextBox 19">
            <a:extLst>
              <a:ext uri="{FF2B5EF4-FFF2-40B4-BE49-F238E27FC236}">
                <a16:creationId xmlns:a16="http://schemas.microsoft.com/office/drawing/2014/main" id="{3326CCA2-52B0-7348-8305-EA82F85C06C3}"/>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bg1"/>
                </a:solidFill>
              </a:rPr>
              <a:t>22/22</a:t>
            </a:r>
          </a:p>
        </p:txBody>
      </p:sp>
      <p:pic>
        <p:nvPicPr>
          <p:cNvPr id="4" name="Audio 3">
            <a:hlinkClick r:id="" action="ppaction://media"/>
            <a:extLst>
              <a:ext uri="{FF2B5EF4-FFF2-40B4-BE49-F238E27FC236}">
                <a16:creationId xmlns:a16="http://schemas.microsoft.com/office/drawing/2014/main" id="{3D257103-26D6-C54F-88FB-6E81A8DA9E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45999" y="5737422"/>
            <a:ext cx="812800" cy="812800"/>
          </a:xfrm>
          <a:prstGeom prst="rect">
            <a:avLst/>
          </a:prstGeom>
        </p:spPr>
      </p:pic>
    </p:spTree>
    <p:extLst>
      <p:ext uri="{BB962C8B-B14F-4D97-AF65-F5344CB8AC3E}">
        <p14:creationId xmlns:p14="http://schemas.microsoft.com/office/powerpoint/2010/main" val="2692862041"/>
      </p:ext>
    </p:extLst>
  </p:cSld>
  <p:clrMapOvr>
    <a:masterClrMapping/>
  </p:clrMapOvr>
  <mc:AlternateContent xmlns:mc="http://schemas.openxmlformats.org/markup-compatibility/2006">
    <mc:Choice xmlns:p14="http://schemas.microsoft.com/office/powerpoint/2010/main" Requires="p14">
      <p:transition spd="slow" p14:dur="2000" advTm="3335"/>
    </mc:Choice>
    <mc:Fallback>
      <p:transition spd="slow" advTm="3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C4879D6-0370-2843-AD1B-85826BD9850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Problem Domain</a:t>
            </a:r>
          </a:p>
        </p:txBody>
      </p:sp>
      <p:sp>
        <p:nvSpPr>
          <p:cNvPr id="13" name="Marcador de contenido 12">
            <a:extLst>
              <a:ext uri="{FF2B5EF4-FFF2-40B4-BE49-F238E27FC236}">
                <a16:creationId xmlns:a16="http://schemas.microsoft.com/office/drawing/2014/main" id="{9DC8533B-F869-4541-B0FA-431AF3BBBDE1}"/>
              </a:ext>
            </a:extLst>
          </p:cNvPr>
          <p:cNvSpPr>
            <a:spLocks noGrp="1"/>
          </p:cNvSpPr>
          <p:nvPr>
            <p:ph idx="1"/>
          </p:nvPr>
        </p:nvSpPr>
        <p:spPr>
          <a:xfrm>
            <a:off x="601255" y="3251200"/>
            <a:ext cx="3409782" cy="2749550"/>
          </a:xfrm>
        </p:spPr>
        <p:txBody>
          <a:bodyPr vert="horz" lIns="91440" tIns="45720" rIns="91440" bIns="45720" rtlCol="0" anchor="t">
            <a:normAutofit/>
          </a:bodyPr>
          <a:lstStyle/>
          <a:p>
            <a:r>
              <a:rPr lang="en-US" dirty="0">
                <a:solidFill>
                  <a:schemeClr val="bg1"/>
                </a:solidFill>
              </a:rPr>
              <a:t>CAN is good</a:t>
            </a:r>
          </a:p>
          <a:p>
            <a:r>
              <a:rPr lang="en-US" dirty="0">
                <a:solidFill>
                  <a:schemeClr val="bg1"/>
                </a:solidFill>
              </a:rPr>
              <a:t>CAN is bad</a:t>
            </a:r>
          </a:p>
        </p:txBody>
      </p:sp>
      <p:sp>
        <p:nvSpPr>
          <p:cNvPr id="9" name="CuadroTexto 20">
            <a:extLst>
              <a:ext uri="{FF2B5EF4-FFF2-40B4-BE49-F238E27FC236}">
                <a16:creationId xmlns:a16="http://schemas.microsoft.com/office/drawing/2014/main" id="{BE8D21A7-C43F-F044-B1D9-917E96E9FCF6}"/>
              </a:ext>
            </a:extLst>
          </p:cNvPr>
          <p:cNvSpPr txBox="1"/>
          <p:nvPr/>
        </p:nvSpPr>
        <p:spPr>
          <a:xfrm>
            <a:off x="5033820" y="5856847"/>
            <a:ext cx="6274210" cy="369332"/>
          </a:xfrm>
          <a:prstGeom prst="rect">
            <a:avLst/>
          </a:prstGeom>
          <a:noFill/>
        </p:spPr>
        <p:txBody>
          <a:bodyPr wrap="square" rtlCol="0">
            <a:spAutoFit/>
          </a:bodyPr>
          <a:lstStyle/>
          <a:p>
            <a:pPr algn="ctr"/>
            <a:r>
              <a:rPr lang="es-US" dirty="0">
                <a:solidFill>
                  <a:schemeClr val="accent1"/>
                </a:solidFill>
              </a:rPr>
              <a:t>Hackers Remotely Kill Jeep on the Highway – With Me In It [2]</a:t>
            </a:r>
          </a:p>
        </p:txBody>
      </p:sp>
      <p:pic>
        <p:nvPicPr>
          <p:cNvPr id="10" name="Marcador de contenido 5" descr="Imagen que contiene hierba, árbol, exterior, cielo&#10;&#10;Descripción generada automáticamente">
            <a:extLst>
              <a:ext uri="{FF2B5EF4-FFF2-40B4-BE49-F238E27FC236}">
                <a16:creationId xmlns:a16="http://schemas.microsoft.com/office/drawing/2014/main" id="{2943EC57-3BE4-8643-846E-D68935811D33}"/>
              </a:ext>
            </a:extLst>
          </p:cNvPr>
          <p:cNvPicPr>
            <a:picLocks noChangeAspect="1"/>
          </p:cNvPicPr>
          <p:nvPr/>
        </p:nvPicPr>
        <p:blipFill>
          <a:blip r:embed="rId5"/>
          <a:stretch>
            <a:fillRect/>
          </a:stretch>
        </p:blipFill>
        <p:spPr>
          <a:xfrm>
            <a:off x="4959438" y="1020385"/>
            <a:ext cx="6422975" cy="4817230"/>
          </a:xfrm>
          <a:prstGeom prst="rect">
            <a:avLst/>
          </a:prstGeom>
        </p:spPr>
      </p:pic>
      <p:sp>
        <p:nvSpPr>
          <p:cNvPr id="11" name="TextBox 26">
            <a:extLst>
              <a:ext uri="{FF2B5EF4-FFF2-40B4-BE49-F238E27FC236}">
                <a16:creationId xmlns:a16="http://schemas.microsoft.com/office/drawing/2014/main" id="{8CF126D0-E728-C844-B728-DAC8615034F6}"/>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3/22</a:t>
            </a:r>
          </a:p>
        </p:txBody>
      </p:sp>
      <p:pic>
        <p:nvPicPr>
          <p:cNvPr id="4" name="Audio 3">
            <a:hlinkClick r:id="" action="ppaction://media"/>
            <a:extLst>
              <a:ext uri="{FF2B5EF4-FFF2-40B4-BE49-F238E27FC236}">
                <a16:creationId xmlns:a16="http://schemas.microsoft.com/office/drawing/2014/main" id="{55D6E707-9D37-5740-8A46-90C906332E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95184" y="5594350"/>
            <a:ext cx="812800" cy="812800"/>
          </a:xfrm>
          <a:prstGeom prst="rect">
            <a:avLst/>
          </a:prstGeom>
        </p:spPr>
      </p:pic>
    </p:spTree>
    <p:extLst>
      <p:ext uri="{BB962C8B-B14F-4D97-AF65-F5344CB8AC3E}">
        <p14:creationId xmlns:p14="http://schemas.microsoft.com/office/powerpoint/2010/main" val="2690456268"/>
      </p:ext>
    </p:extLst>
  </p:cSld>
  <p:clrMapOvr>
    <a:masterClrMapping/>
  </p:clrMapOvr>
  <mc:AlternateContent xmlns:mc="http://schemas.openxmlformats.org/markup-compatibility/2006">
    <mc:Choice xmlns:p14="http://schemas.microsoft.com/office/powerpoint/2010/main" Requires="p14">
      <p:transition spd="slow" p14:dur="2000" advTm="18436"/>
    </mc:Choice>
    <mc:Fallback>
      <p:transition spd="slow" advTm="18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C4879D6-0370-2843-AD1B-85826BD9850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Problem Domain</a:t>
            </a:r>
          </a:p>
        </p:txBody>
      </p:sp>
      <p:sp>
        <p:nvSpPr>
          <p:cNvPr id="13" name="Marcador de contenido 12">
            <a:extLst>
              <a:ext uri="{FF2B5EF4-FFF2-40B4-BE49-F238E27FC236}">
                <a16:creationId xmlns:a16="http://schemas.microsoft.com/office/drawing/2014/main" id="{9DC8533B-F869-4541-B0FA-431AF3BBBDE1}"/>
              </a:ext>
            </a:extLst>
          </p:cNvPr>
          <p:cNvSpPr>
            <a:spLocks noGrp="1"/>
          </p:cNvSpPr>
          <p:nvPr>
            <p:ph idx="1"/>
          </p:nvPr>
        </p:nvSpPr>
        <p:spPr>
          <a:xfrm>
            <a:off x="601255" y="3251200"/>
            <a:ext cx="3409782" cy="2749550"/>
          </a:xfrm>
        </p:spPr>
        <p:txBody>
          <a:bodyPr vert="horz" lIns="91440" tIns="45720" rIns="91440" bIns="45720" rtlCol="0" anchor="t">
            <a:normAutofit/>
          </a:bodyPr>
          <a:lstStyle/>
          <a:p>
            <a:r>
              <a:rPr lang="en-US" dirty="0">
                <a:solidFill>
                  <a:schemeClr val="bg1"/>
                </a:solidFill>
              </a:rPr>
              <a:t>CAN is good</a:t>
            </a:r>
          </a:p>
          <a:p>
            <a:r>
              <a:rPr lang="en-US" dirty="0">
                <a:solidFill>
                  <a:schemeClr val="bg1"/>
                </a:solidFill>
              </a:rPr>
              <a:t>CAN is bad</a:t>
            </a:r>
          </a:p>
          <a:p>
            <a:r>
              <a:rPr lang="en-US" dirty="0">
                <a:solidFill>
                  <a:schemeClr val="bg1"/>
                </a:solidFill>
              </a:rPr>
              <a:t>CAN is secure</a:t>
            </a:r>
          </a:p>
        </p:txBody>
      </p:sp>
      <p:sp>
        <p:nvSpPr>
          <p:cNvPr id="9" name="CuadroTexto 20">
            <a:extLst>
              <a:ext uri="{FF2B5EF4-FFF2-40B4-BE49-F238E27FC236}">
                <a16:creationId xmlns:a16="http://schemas.microsoft.com/office/drawing/2014/main" id="{BE8D21A7-C43F-F044-B1D9-917E96E9FCF6}"/>
              </a:ext>
            </a:extLst>
          </p:cNvPr>
          <p:cNvSpPr txBox="1"/>
          <p:nvPr/>
        </p:nvSpPr>
        <p:spPr>
          <a:xfrm>
            <a:off x="5033820" y="3644900"/>
            <a:ext cx="6274210" cy="369332"/>
          </a:xfrm>
          <a:prstGeom prst="rect">
            <a:avLst/>
          </a:prstGeom>
          <a:noFill/>
        </p:spPr>
        <p:txBody>
          <a:bodyPr wrap="square" rtlCol="0">
            <a:spAutoFit/>
          </a:bodyPr>
          <a:lstStyle/>
          <a:p>
            <a:pPr algn="r"/>
            <a:r>
              <a:rPr lang="es-US" dirty="0">
                <a:solidFill>
                  <a:schemeClr val="accent1"/>
                </a:solidFill>
              </a:rPr>
              <a:t>[3]</a:t>
            </a:r>
          </a:p>
        </p:txBody>
      </p:sp>
      <p:pic>
        <p:nvPicPr>
          <p:cNvPr id="4" name="Picture 3" descr="A screenshot of a cell phone&#10;&#10;Description automatically generated">
            <a:extLst>
              <a:ext uri="{FF2B5EF4-FFF2-40B4-BE49-F238E27FC236}">
                <a16:creationId xmlns:a16="http://schemas.microsoft.com/office/drawing/2014/main" id="{680F586E-73E9-7647-A803-EC04316941F5}"/>
              </a:ext>
            </a:extLst>
          </p:cNvPr>
          <p:cNvPicPr>
            <a:picLocks noChangeAspect="1"/>
          </p:cNvPicPr>
          <p:nvPr/>
        </p:nvPicPr>
        <p:blipFill>
          <a:blip r:embed="rId6"/>
          <a:stretch>
            <a:fillRect/>
          </a:stretch>
        </p:blipFill>
        <p:spPr>
          <a:xfrm>
            <a:off x="4526025" y="2857500"/>
            <a:ext cx="7289800" cy="787400"/>
          </a:xfrm>
          <a:prstGeom prst="rect">
            <a:avLst/>
          </a:prstGeom>
        </p:spPr>
      </p:pic>
      <p:sp>
        <p:nvSpPr>
          <p:cNvPr id="12" name="TextBox 11">
            <a:extLst>
              <a:ext uri="{FF2B5EF4-FFF2-40B4-BE49-F238E27FC236}">
                <a16:creationId xmlns:a16="http://schemas.microsoft.com/office/drawing/2014/main" id="{B0DBB87F-2306-7344-A11C-7D82F0C0E5B6}"/>
              </a:ext>
            </a:extLst>
          </p:cNvPr>
          <p:cNvSpPr txBox="1"/>
          <p:nvPr/>
        </p:nvSpPr>
        <p:spPr>
          <a:xfrm rot="561876">
            <a:off x="10093458" y="2004705"/>
            <a:ext cx="561842" cy="830997"/>
          </a:xfrm>
          <a:prstGeom prst="rect">
            <a:avLst/>
          </a:prstGeom>
          <a:noFill/>
        </p:spPr>
        <p:txBody>
          <a:bodyPr wrap="square" rtlCol="0">
            <a:spAutoFit/>
          </a:bodyPr>
          <a:lstStyle/>
          <a:p>
            <a:pPr algn="ctr"/>
            <a:r>
              <a:rPr lang="en-US" sz="4800" dirty="0">
                <a:solidFill>
                  <a:schemeClr val="accent1"/>
                </a:solidFill>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E3293AFD-2717-BB47-B894-F7E17BF69353}"/>
              </a:ext>
            </a:extLst>
          </p:cNvPr>
          <p:cNvSpPr txBox="1"/>
          <p:nvPr/>
        </p:nvSpPr>
        <p:spPr>
          <a:xfrm rot="21216286">
            <a:off x="9140958" y="1966605"/>
            <a:ext cx="561842" cy="830997"/>
          </a:xfrm>
          <a:prstGeom prst="rect">
            <a:avLst/>
          </a:prstGeom>
          <a:noFill/>
        </p:spPr>
        <p:txBody>
          <a:bodyPr wrap="square" rtlCol="0">
            <a:spAutoFit/>
          </a:bodyPr>
          <a:lstStyle/>
          <a:p>
            <a:pPr algn="ctr"/>
            <a:r>
              <a:rPr lang="en-US" sz="4800" dirty="0">
                <a:solidFill>
                  <a:schemeClr val="accent1"/>
                </a:solidFill>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BDA6A2CD-6722-7E48-9171-18B0903CBE21}"/>
              </a:ext>
            </a:extLst>
          </p:cNvPr>
          <p:cNvSpPr txBox="1"/>
          <p:nvPr/>
        </p:nvSpPr>
        <p:spPr>
          <a:xfrm>
            <a:off x="9633125" y="1764479"/>
            <a:ext cx="561842" cy="830997"/>
          </a:xfrm>
          <a:prstGeom prst="rect">
            <a:avLst/>
          </a:prstGeom>
          <a:noFill/>
        </p:spPr>
        <p:txBody>
          <a:bodyPr wrap="square" rtlCol="0">
            <a:spAutoFit/>
          </a:bodyPr>
          <a:lstStyle/>
          <a:p>
            <a:pPr algn="ctr"/>
            <a:r>
              <a:rPr lang="en-US" sz="4800" dirty="0">
                <a:solidFill>
                  <a:schemeClr val="accent1"/>
                </a:solidFill>
                <a:latin typeface="Arial" panose="020B0604020202020204" pitchFamily="34" charset="0"/>
                <a:cs typeface="Arial" panose="020B0604020202020204" pitchFamily="34" charset="0"/>
              </a:rPr>
              <a:t>?</a:t>
            </a:r>
          </a:p>
        </p:txBody>
      </p:sp>
      <p:sp>
        <p:nvSpPr>
          <p:cNvPr id="19" name="TextBox 26">
            <a:extLst>
              <a:ext uri="{FF2B5EF4-FFF2-40B4-BE49-F238E27FC236}">
                <a16:creationId xmlns:a16="http://schemas.microsoft.com/office/drawing/2014/main" id="{EAF05309-1B2A-2547-910E-AEF02309BF31}"/>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4/22</a:t>
            </a:r>
          </a:p>
        </p:txBody>
      </p:sp>
      <p:pic>
        <p:nvPicPr>
          <p:cNvPr id="5" name="Audio 4">
            <a:hlinkClick r:id="" action="ppaction://media"/>
            <a:extLst>
              <a:ext uri="{FF2B5EF4-FFF2-40B4-BE49-F238E27FC236}">
                <a16:creationId xmlns:a16="http://schemas.microsoft.com/office/drawing/2014/main" id="{E7312762-5577-B84A-9CCC-ACF5AE5EA2D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350878" y="5737422"/>
            <a:ext cx="812800" cy="812800"/>
          </a:xfrm>
          <a:prstGeom prst="rect">
            <a:avLst/>
          </a:prstGeom>
        </p:spPr>
      </p:pic>
    </p:spTree>
    <p:custDataLst>
      <p:tags r:id="rId1"/>
    </p:custDataLst>
    <p:extLst>
      <p:ext uri="{BB962C8B-B14F-4D97-AF65-F5344CB8AC3E}">
        <p14:creationId xmlns:p14="http://schemas.microsoft.com/office/powerpoint/2010/main" val="548157834"/>
      </p:ext>
    </p:extLst>
  </p:cSld>
  <p:clrMapOvr>
    <a:masterClrMapping/>
  </p:clrMapOvr>
  <mc:AlternateContent xmlns:mc="http://schemas.openxmlformats.org/markup-compatibility/2006">
    <mc:Choice xmlns:p14="http://schemas.microsoft.com/office/powerpoint/2010/main" Requires="p14">
      <p:transition spd="slow" p14:dur="2000" advTm="14812"/>
    </mc:Choice>
    <mc:Fallback>
      <p:transition spd="slow" advTm="14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5" fill="hold" display="0">
                  <p:stCondLst>
                    <p:cond delay="indefinite"/>
                  </p:stCondLst>
                  <p:endCondLst>
                    <p:cond evt="onStopAudio" delay="0">
                      <p:tgtEl>
                        <p:sldTgt/>
                      </p:tgtEl>
                    </p:cond>
                  </p:endCondLst>
                </p:cTn>
                <p:tgtEl>
                  <p:spTgt spid="5"/>
                </p:tgtEl>
              </p:cMediaNode>
            </p:audio>
          </p:childTnLst>
        </p:cTn>
      </p:par>
    </p:tnLst>
    <p:bldLst>
      <p:bldP spid="12"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C4879D6-0370-2843-AD1B-85826BD9850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Problem Domain</a:t>
            </a:r>
          </a:p>
        </p:txBody>
      </p:sp>
      <p:sp>
        <p:nvSpPr>
          <p:cNvPr id="13" name="Marcador de contenido 12">
            <a:extLst>
              <a:ext uri="{FF2B5EF4-FFF2-40B4-BE49-F238E27FC236}">
                <a16:creationId xmlns:a16="http://schemas.microsoft.com/office/drawing/2014/main" id="{9DC8533B-F869-4541-B0FA-431AF3BBBDE1}"/>
              </a:ext>
            </a:extLst>
          </p:cNvPr>
          <p:cNvSpPr>
            <a:spLocks noGrp="1"/>
          </p:cNvSpPr>
          <p:nvPr>
            <p:ph idx="1"/>
          </p:nvPr>
        </p:nvSpPr>
        <p:spPr>
          <a:xfrm>
            <a:off x="601255" y="3251200"/>
            <a:ext cx="3409782" cy="2749550"/>
          </a:xfrm>
        </p:spPr>
        <p:txBody>
          <a:bodyPr vert="horz" lIns="91440" tIns="45720" rIns="91440" bIns="45720" rtlCol="0" anchor="t">
            <a:normAutofit/>
          </a:bodyPr>
          <a:lstStyle/>
          <a:p>
            <a:r>
              <a:rPr lang="en-US" dirty="0">
                <a:solidFill>
                  <a:schemeClr val="bg1"/>
                </a:solidFill>
              </a:rPr>
              <a:t>CAN is good</a:t>
            </a:r>
          </a:p>
          <a:p>
            <a:r>
              <a:rPr lang="en-US" dirty="0">
                <a:solidFill>
                  <a:schemeClr val="bg1"/>
                </a:solidFill>
              </a:rPr>
              <a:t>CAN is bad</a:t>
            </a:r>
          </a:p>
          <a:p>
            <a:r>
              <a:rPr lang="en-US" dirty="0">
                <a:solidFill>
                  <a:schemeClr val="bg1"/>
                </a:solidFill>
              </a:rPr>
              <a:t>CAN is secure?</a:t>
            </a:r>
          </a:p>
          <a:p>
            <a:r>
              <a:rPr lang="en-US" dirty="0">
                <a:solidFill>
                  <a:schemeClr val="bg1"/>
                </a:solidFill>
              </a:rPr>
              <a:t>CAN is insecure</a:t>
            </a:r>
          </a:p>
        </p:txBody>
      </p:sp>
      <p:sp>
        <p:nvSpPr>
          <p:cNvPr id="9" name="CuadroTexto 20">
            <a:extLst>
              <a:ext uri="{FF2B5EF4-FFF2-40B4-BE49-F238E27FC236}">
                <a16:creationId xmlns:a16="http://schemas.microsoft.com/office/drawing/2014/main" id="{BE8D21A7-C43F-F044-B1D9-917E96E9FCF6}"/>
              </a:ext>
            </a:extLst>
          </p:cNvPr>
          <p:cNvSpPr txBox="1"/>
          <p:nvPr/>
        </p:nvSpPr>
        <p:spPr>
          <a:xfrm>
            <a:off x="5033820" y="3644900"/>
            <a:ext cx="6274210" cy="369332"/>
          </a:xfrm>
          <a:prstGeom prst="rect">
            <a:avLst/>
          </a:prstGeom>
          <a:noFill/>
        </p:spPr>
        <p:txBody>
          <a:bodyPr wrap="square" rtlCol="0">
            <a:spAutoFit/>
          </a:bodyPr>
          <a:lstStyle/>
          <a:p>
            <a:pPr algn="r"/>
            <a:r>
              <a:rPr lang="es-US" dirty="0">
                <a:solidFill>
                  <a:schemeClr val="accent1"/>
                </a:solidFill>
              </a:rPr>
              <a:t>[3]</a:t>
            </a:r>
          </a:p>
        </p:txBody>
      </p:sp>
      <p:pic>
        <p:nvPicPr>
          <p:cNvPr id="4" name="Picture 3" descr="A screenshot of a cell phone&#10;&#10;Description automatically generated">
            <a:extLst>
              <a:ext uri="{FF2B5EF4-FFF2-40B4-BE49-F238E27FC236}">
                <a16:creationId xmlns:a16="http://schemas.microsoft.com/office/drawing/2014/main" id="{680F586E-73E9-7647-A803-EC04316941F5}"/>
              </a:ext>
            </a:extLst>
          </p:cNvPr>
          <p:cNvPicPr>
            <a:picLocks noChangeAspect="1"/>
          </p:cNvPicPr>
          <p:nvPr/>
        </p:nvPicPr>
        <p:blipFill>
          <a:blip r:embed="rId6"/>
          <a:stretch>
            <a:fillRect/>
          </a:stretch>
        </p:blipFill>
        <p:spPr>
          <a:xfrm>
            <a:off x="4526025" y="2857500"/>
            <a:ext cx="7289800" cy="787400"/>
          </a:xfrm>
          <a:prstGeom prst="rect">
            <a:avLst/>
          </a:prstGeom>
        </p:spPr>
      </p:pic>
      <p:sp>
        <p:nvSpPr>
          <p:cNvPr id="12" name="TextBox 11">
            <a:extLst>
              <a:ext uri="{FF2B5EF4-FFF2-40B4-BE49-F238E27FC236}">
                <a16:creationId xmlns:a16="http://schemas.microsoft.com/office/drawing/2014/main" id="{B0DBB87F-2306-7344-A11C-7D82F0C0E5B6}"/>
              </a:ext>
            </a:extLst>
          </p:cNvPr>
          <p:cNvSpPr txBox="1"/>
          <p:nvPr/>
        </p:nvSpPr>
        <p:spPr>
          <a:xfrm rot="561876">
            <a:off x="10093458" y="2004705"/>
            <a:ext cx="561842" cy="830997"/>
          </a:xfrm>
          <a:prstGeom prst="rect">
            <a:avLst/>
          </a:prstGeom>
          <a:noFill/>
        </p:spPr>
        <p:txBody>
          <a:bodyPr wrap="square" rtlCol="0">
            <a:spAutoFit/>
          </a:bodyPr>
          <a:lstStyle/>
          <a:p>
            <a:pPr algn="ctr"/>
            <a:r>
              <a:rPr lang="en-US" sz="4800" dirty="0">
                <a:solidFill>
                  <a:schemeClr val="accent1"/>
                </a:solidFill>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E3293AFD-2717-BB47-B894-F7E17BF69353}"/>
              </a:ext>
            </a:extLst>
          </p:cNvPr>
          <p:cNvSpPr txBox="1"/>
          <p:nvPr/>
        </p:nvSpPr>
        <p:spPr>
          <a:xfrm rot="21216286">
            <a:off x="9140958" y="1966605"/>
            <a:ext cx="561842" cy="830997"/>
          </a:xfrm>
          <a:prstGeom prst="rect">
            <a:avLst/>
          </a:prstGeom>
          <a:noFill/>
        </p:spPr>
        <p:txBody>
          <a:bodyPr wrap="square" rtlCol="0">
            <a:spAutoFit/>
          </a:bodyPr>
          <a:lstStyle/>
          <a:p>
            <a:pPr algn="ctr"/>
            <a:r>
              <a:rPr lang="en-US" sz="4800" dirty="0">
                <a:solidFill>
                  <a:schemeClr val="accent1"/>
                </a:solidFill>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BDA6A2CD-6722-7E48-9171-18B0903CBE21}"/>
              </a:ext>
            </a:extLst>
          </p:cNvPr>
          <p:cNvSpPr txBox="1"/>
          <p:nvPr/>
        </p:nvSpPr>
        <p:spPr>
          <a:xfrm>
            <a:off x="9633125" y="1764479"/>
            <a:ext cx="561842" cy="830997"/>
          </a:xfrm>
          <a:prstGeom prst="rect">
            <a:avLst/>
          </a:prstGeom>
          <a:noFill/>
        </p:spPr>
        <p:txBody>
          <a:bodyPr wrap="square" rtlCol="0">
            <a:spAutoFit/>
          </a:bodyPr>
          <a:lstStyle/>
          <a:p>
            <a:pPr algn="ctr"/>
            <a:r>
              <a:rPr lang="en-US" sz="4800" dirty="0">
                <a:solidFill>
                  <a:schemeClr val="accent1"/>
                </a:solidFill>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CDFA48F9-EE38-4C44-8F60-50761BACC245}"/>
              </a:ext>
            </a:extLst>
          </p:cNvPr>
          <p:cNvSpPr txBox="1"/>
          <p:nvPr/>
        </p:nvSpPr>
        <p:spPr>
          <a:xfrm>
            <a:off x="9198107" y="4329003"/>
            <a:ext cx="1431875" cy="646331"/>
          </a:xfrm>
          <a:prstGeom prst="rect">
            <a:avLst/>
          </a:prstGeom>
          <a:noFill/>
          <a:ln w="19050">
            <a:solidFill>
              <a:schemeClr val="accent1"/>
            </a:solidFill>
          </a:ln>
        </p:spPr>
        <p:txBody>
          <a:bodyPr wrap="square" rtlCol="0">
            <a:spAutoFit/>
          </a:bodyPr>
          <a:lstStyle/>
          <a:p>
            <a:pPr algn="ctr"/>
            <a:r>
              <a:rPr lang="en-US" dirty="0">
                <a:solidFill>
                  <a:schemeClr val="accent1"/>
                </a:solidFill>
              </a:rPr>
              <a:t>MACHINE LEARNING</a:t>
            </a:r>
          </a:p>
        </p:txBody>
      </p:sp>
      <p:sp>
        <p:nvSpPr>
          <p:cNvPr id="15" name="TextBox 14">
            <a:extLst>
              <a:ext uri="{FF2B5EF4-FFF2-40B4-BE49-F238E27FC236}">
                <a16:creationId xmlns:a16="http://schemas.microsoft.com/office/drawing/2014/main" id="{149FA660-CF18-D74F-889B-979A0E7B0DDD}"/>
              </a:ext>
            </a:extLst>
          </p:cNvPr>
          <p:cNvSpPr txBox="1"/>
          <p:nvPr/>
        </p:nvSpPr>
        <p:spPr>
          <a:xfrm>
            <a:off x="8675753" y="5617184"/>
            <a:ext cx="2476582" cy="369332"/>
          </a:xfrm>
          <a:prstGeom prst="rect">
            <a:avLst/>
          </a:prstGeom>
          <a:noFill/>
          <a:ln>
            <a:noFill/>
          </a:ln>
        </p:spPr>
        <p:txBody>
          <a:bodyPr wrap="square" rtlCol="0">
            <a:spAutoFit/>
          </a:bodyPr>
          <a:lstStyle/>
          <a:p>
            <a:pPr algn="ctr"/>
            <a:r>
              <a:rPr lang="en-US" dirty="0">
                <a:solidFill>
                  <a:schemeClr val="accent1"/>
                </a:solidFill>
              </a:rPr>
              <a:t>2013 Ford Focus!</a:t>
            </a:r>
          </a:p>
        </p:txBody>
      </p:sp>
      <p:sp>
        <p:nvSpPr>
          <p:cNvPr id="7" name="Right Arrow 6">
            <a:extLst>
              <a:ext uri="{FF2B5EF4-FFF2-40B4-BE49-F238E27FC236}">
                <a16:creationId xmlns:a16="http://schemas.microsoft.com/office/drawing/2014/main" id="{F4FD2AD3-15A0-4242-8624-35D077CDC783}"/>
              </a:ext>
            </a:extLst>
          </p:cNvPr>
          <p:cNvSpPr/>
          <p:nvPr/>
        </p:nvSpPr>
        <p:spPr>
          <a:xfrm rot="5400000">
            <a:off x="9709553" y="3869084"/>
            <a:ext cx="457200" cy="18288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0C38DBD6-4781-F143-8210-C879814C3779}"/>
              </a:ext>
            </a:extLst>
          </p:cNvPr>
          <p:cNvSpPr/>
          <p:nvPr/>
        </p:nvSpPr>
        <p:spPr>
          <a:xfrm rot="5400000">
            <a:off x="9709553" y="5253384"/>
            <a:ext cx="457200" cy="18288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26">
            <a:extLst>
              <a:ext uri="{FF2B5EF4-FFF2-40B4-BE49-F238E27FC236}">
                <a16:creationId xmlns:a16="http://schemas.microsoft.com/office/drawing/2014/main" id="{76AE9B9B-6B3A-894A-9FD0-31565F7DACD9}"/>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5/22</a:t>
            </a:r>
          </a:p>
        </p:txBody>
      </p:sp>
      <p:pic>
        <p:nvPicPr>
          <p:cNvPr id="6" name="Audio 5">
            <a:hlinkClick r:id="" action="ppaction://media"/>
            <a:extLst>
              <a:ext uri="{FF2B5EF4-FFF2-40B4-BE49-F238E27FC236}">
                <a16:creationId xmlns:a16="http://schemas.microsoft.com/office/drawing/2014/main" id="{E00D571D-8B39-F64F-97CE-5C8AE96EDA5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305432" y="5747208"/>
            <a:ext cx="812800" cy="812800"/>
          </a:xfrm>
          <a:prstGeom prst="rect">
            <a:avLst/>
          </a:prstGeom>
        </p:spPr>
      </p:pic>
    </p:spTree>
    <p:custDataLst>
      <p:tags r:id="rId1"/>
    </p:custDataLst>
    <p:extLst>
      <p:ext uri="{BB962C8B-B14F-4D97-AF65-F5344CB8AC3E}">
        <p14:creationId xmlns:p14="http://schemas.microsoft.com/office/powerpoint/2010/main" val="2933344106"/>
      </p:ext>
    </p:extLst>
  </p:cSld>
  <p:clrMapOvr>
    <a:masterClrMapping/>
  </p:clrMapOvr>
  <mc:AlternateContent xmlns:mc="http://schemas.openxmlformats.org/markup-compatibility/2006">
    <mc:Choice xmlns:p14="http://schemas.microsoft.com/office/powerpoint/2010/main" Requires="p14">
      <p:transition spd="slow" p14:dur="2000" advTm="21065"/>
    </mc:Choice>
    <mc:Fallback>
      <p:transition spd="slow" advTm="21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9" fill="hold" display="0">
                  <p:stCondLst>
                    <p:cond delay="indefinite"/>
                  </p:stCondLst>
                  <p:endCondLst>
                    <p:cond evt="onStopAudio" delay="0">
                      <p:tgtEl>
                        <p:sldTgt/>
                      </p:tgtEl>
                    </p:cond>
                  </p:endCondLst>
                </p:cTn>
                <p:tgtEl>
                  <p:spTgt spid="6"/>
                </p:tgtEl>
              </p:cMediaNode>
            </p:audio>
          </p:childTnLst>
        </p:cTn>
      </p:par>
    </p:tnLst>
    <p:bldLst>
      <p:bldP spid="3" grpId="0" animBg="1"/>
      <p:bldP spid="15" grpId="0"/>
      <p:bldP spid="7"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2EFD5E-B709-AD40-9EA2-84FD141C9B56}"/>
              </a:ext>
            </a:extLst>
          </p:cNvPr>
          <p:cNvSpPr>
            <a:spLocks noGrp="1"/>
          </p:cNvSpPr>
          <p:nvPr>
            <p:ph type="title"/>
          </p:nvPr>
        </p:nvSpPr>
        <p:spPr>
          <a:xfrm>
            <a:off x="7963094" y="1113764"/>
            <a:ext cx="3269749" cy="4624327"/>
          </a:xfrm>
        </p:spPr>
        <p:txBody>
          <a:bodyPr anchor="ctr">
            <a:normAutofit/>
          </a:bodyPr>
          <a:lstStyle/>
          <a:p>
            <a:r>
              <a:rPr lang="es-US" sz="3200">
                <a:solidFill>
                  <a:srgbClr val="FFFFFF"/>
                </a:solidFill>
              </a:rPr>
              <a:t>Objective</a:t>
            </a:r>
          </a:p>
        </p:txBody>
      </p:sp>
      <p:sp>
        <p:nvSpPr>
          <p:cNvPr id="3" name="Marcador de contenido 2">
            <a:extLst>
              <a:ext uri="{FF2B5EF4-FFF2-40B4-BE49-F238E27FC236}">
                <a16:creationId xmlns:a16="http://schemas.microsoft.com/office/drawing/2014/main" id="{7C3A3917-48A6-5E41-8E73-5B90601A5F4D}"/>
              </a:ext>
            </a:extLst>
          </p:cNvPr>
          <p:cNvSpPr>
            <a:spLocks noGrp="1"/>
          </p:cNvSpPr>
          <p:nvPr>
            <p:ph idx="1"/>
          </p:nvPr>
        </p:nvSpPr>
        <p:spPr>
          <a:xfrm>
            <a:off x="927916" y="1113764"/>
            <a:ext cx="6108179" cy="4624327"/>
          </a:xfrm>
        </p:spPr>
        <p:txBody>
          <a:bodyPr anchor="ctr">
            <a:normAutofit/>
          </a:bodyPr>
          <a:lstStyle/>
          <a:p>
            <a:pPr marL="0" indent="0">
              <a:buNone/>
            </a:pPr>
            <a:r>
              <a:rPr lang="es-US" dirty="0">
                <a:solidFill>
                  <a:schemeClr val="accent1"/>
                </a:solidFill>
              </a:rPr>
              <a:t>Does a given vehicle leave identifiable fingerprints on its data?</a:t>
            </a:r>
          </a:p>
          <a:p>
            <a:pPr marL="0" indent="0">
              <a:buNone/>
            </a:pPr>
            <a:r>
              <a:rPr lang="es-US" dirty="0">
                <a:solidFill>
                  <a:schemeClr val="accent1"/>
                </a:solidFill>
              </a:rPr>
              <a:t>If so, can we identify these fingerprints?</a:t>
            </a:r>
          </a:p>
          <a:p>
            <a:pPr marL="0" indent="0">
              <a:buNone/>
            </a:pPr>
            <a:r>
              <a:rPr lang="es-US" dirty="0">
                <a:solidFill>
                  <a:schemeClr val="accent1"/>
                </a:solidFill>
              </a:rPr>
              <a:t>Probably. Let’s use a CNN.</a:t>
            </a:r>
          </a:p>
        </p:txBody>
      </p:sp>
      <p:sp>
        <p:nvSpPr>
          <p:cNvPr id="7" name="TextBox 26">
            <a:extLst>
              <a:ext uri="{FF2B5EF4-FFF2-40B4-BE49-F238E27FC236}">
                <a16:creationId xmlns:a16="http://schemas.microsoft.com/office/drawing/2014/main" id="{9F29EE00-95D2-2A44-8204-4ABD13F22F0E}"/>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6/22</a:t>
            </a:r>
          </a:p>
        </p:txBody>
      </p:sp>
      <p:pic>
        <p:nvPicPr>
          <p:cNvPr id="5" name="Audio 4">
            <a:hlinkClick r:id="" action="ppaction://media"/>
            <a:extLst>
              <a:ext uri="{FF2B5EF4-FFF2-40B4-BE49-F238E27FC236}">
                <a16:creationId xmlns:a16="http://schemas.microsoft.com/office/drawing/2014/main" id="{B96B561F-618A-E74C-8C65-8015DA89318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307116" y="5738091"/>
            <a:ext cx="812800" cy="812800"/>
          </a:xfrm>
          <a:prstGeom prst="rect">
            <a:avLst/>
          </a:prstGeom>
        </p:spPr>
      </p:pic>
    </p:spTree>
    <p:custDataLst>
      <p:tags r:id="rId1"/>
    </p:custDataLst>
    <p:extLst>
      <p:ext uri="{BB962C8B-B14F-4D97-AF65-F5344CB8AC3E}">
        <p14:creationId xmlns:p14="http://schemas.microsoft.com/office/powerpoint/2010/main" val="2905705131"/>
      </p:ext>
    </p:extLst>
  </p:cSld>
  <p:clrMapOvr>
    <a:masterClrMapping/>
  </p:clrMapOvr>
  <mc:AlternateContent xmlns:mc="http://schemas.openxmlformats.org/markup-compatibility/2006">
    <mc:Choice xmlns:p14="http://schemas.microsoft.com/office/powerpoint/2010/main" Requires="p14">
      <p:transition spd="slow" p14:dur="2000" advTm="22173"/>
    </mc:Choice>
    <mc:Fallback>
      <p:transition spd="slow" advTm="22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714CB-6A51-344D-84B5-7AAD7226C9CD}"/>
              </a:ext>
            </a:extLst>
          </p:cNvPr>
          <p:cNvSpPr>
            <a:spLocks noGrp="1"/>
          </p:cNvSpPr>
          <p:nvPr>
            <p:ph type="title"/>
          </p:nvPr>
        </p:nvSpPr>
        <p:spPr/>
        <p:txBody>
          <a:bodyPr/>
          <a:lstStyle/>
          <a:p>
            <a:r>
              <a:rPr lang="es-US" dirty="0"/>
              <a:t>Data</a:t>
            </a:r>
          </a:p>
        </p:txBody>
      </p:sp>
      <p:pic>
        <p:nvPicPr>
          <p:cNvPr id="9" name="Content Placeholder 8" descr="A screenshot of a cell phone&#10;&#10;Description automatically generated">
            <a:extLst>
              <a:ext uri="{FF2B5EF4-FFF2-40B4-BE49-F238E27FC236}">
                <a16:creationId xmlns:a16="http://schemas.microsoft.com/office/drawing/2014/main" id="{0BCCF85E-EE40-ED4B-A0AD-64E57CAE1D4C}"/>
              </a:ext>
            </a:extLst>
          </p:cNvPr>
          <p:cNvPicPr>
            <a:picLocks noGrp="1" noChangeAspect="1"/>
          </p:cNvPicPr>
          <p:nvPr>
            <p:ph idx="1"/>
          </p:nvPr>
        </p:nvPicPr>
        <p:blipFill>
          <a:blip r:embed="rId6"/>
          <a:stretch>
            <a:fillRect/>
          </a:stretch>
        </p:blipFill>
        <p:spPr>
          <a:xfrm>
            <a:off x="1685031" y="2232820"/>
            <a:ext cx="3657600" cy="2741613"/>
          </a:xfrm>
        </p:spPr>
      </p:pic>
      <p:pic>
        <p:nvPicPr>
          <p:cNvPr id="11" name="Picture 10" descr="A screenshot of a cell phone&#10;&#10;Description automatically generated">
            <a:extLst>
              <a:ext uri="{FF2B5EF4-FFF2-40B4-BE49-F238E27FC236}">
                <a16:creationId xmlns:a16="http://schemas.microsoft.com/office/drawing/2014/main" id="{B44B1BDF-040A-D34C-B376-B85EA21DC127}"/>
              </a:ext>
            </a:extLst>
          </p:cNvPr>
          <p:cNvPicPr>
            <a:picLocks noChangeAspect="1"/>
          </p:cNvPicPr>
          <p:nvPr/>
        </p:nvPicPr>
        <p:blipFill>
          <a:blip r:embed="rId7"/>
          <a:stretch>
            <a:fillRect/>
          </a:stretch>
        </p:blipFill>
        <p:spPr>
          <a:xfrm>
            <a:off x="6849371" y="2232820"/>
            <a:ext cx="3657600" cy="3098205"/>
          </a:xfrm>
          <a:prstGeom prst="rect">
            <a:avLst/>
          </a:prstGeom>
        </p:spPr>
      </p:pic>
      <p:sp>
        <p:nvSpPr>
          <p:cNvPr id="6" name="Right Arrow 16">
            <a:extLst>
              <a:ext uri="{FF2B5EF4-FFF2-40B4-BE49-F238E27FC236}">
                <a16:creationId xmlns:a16="http://schemas.microsoft.com/office/drawing/2014/main" id="{A1F52304-9CF9-AC49-87A2-DFFF034C9237}"/>
              </a:ext>
            </a:extLst>
          </p:cNvPr>
          <p:cNvSpPr/>
          <p:nvPr/>
        </p:nvSpPr>
        <p:spPr>
          <a:xfrm>
            <a:off x="649763" y="3350871"/>
            <a:ext cx="4572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1"/>
                </a:solidFill>
              </a:ln>
            </a:endParaRPr>
          </a:p>
        </p:txBody>
      </p:sp>
      <p:sp>
        <p:nvSpPr>
          <p:cNvPr id="7" name="Right Arrow 16">
            <a:extLst>
              <a:ext uri="{FF2B5EF4-FFF2-40B4-BE49-F238E27FC236}">
                <a16:creationId xmlns:a16="http://schemas.microsoft.com/office/drawing/2014/main" id="{4AC5F8FE-308A-FB49-BD80-2FF0A750215E}"/>
              </a:ext>
            </a:extLst>
          </p:cNvPr>
          <p:cNvSpPr/>
          <p:nvPr/>
        </p:nvSpPr>
        <p:spPr>
          <a:xfrm rot="10800000">
            <a:off x="11115205" y="3350765"/>
            <a:ext cx="457200" cy="4572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accent1"/>
                </a:solidFill>
              </a:ln>
            </a:endParaRPr>
          </a:p>
        </p:txBody>
      </p:sp>
      <p:sp>
        <p:nvSpPr>
          <p:cNvPr id="8" name="TextBox 26">
            <a:extLst>
              <a:ext uri="{FF2B5EF4-FFF2-40B4-BE49-F238E27FC236}">
                <a16:creationId xmlns:a16="http://schemas.microsoft.com/office/drawing/2014/main" id="{C7D097E5-C460-C643-B658-D97373E3DBFC}"/>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7/22</a:t>
            </a:r>
          </a:p>
        </p:txBody>
      </p:sp>
      <p:pic>
        <p:nvPicPr>
          <p:cNvPr id="4" name="Audio 3">
            <a:hlinkClick r:id="" action="ppaction://media"/>
            <a:extLst>
              <a:ext uri="{FF2B5EF4-FFF2-40B4-BE49-F238E27FC236}">
                <a16:creationId xmlns:a16="http://schemas.microsoft.com/office/drawing/2014/main" id="{B6CF96D6-E59A-DF4C-B752-3B58EF6A8A6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261518" y="5737422"/>
            <a:ext cx="812800" cy="812800"/>
          </a:xfrm>
          <a:prstGeom prst="rect">
            <a:avLst/>
          </a:prstGeom>
        </p:spPr>
      </p:pic>
    </p:spTree>
    <p:custDataLst>
      <p:tags r:id="rId1"/>
    </p:custDataLst>
    <p:extLst>
      <p:ext uri="{BB962C8B-B14F-4D97-AF65-F5344CB8AC3E}">
        <p14:creationId xmlns:p14="http://schemas.microsoft.com/office/powerpoint/2010/main" val="251230193"/>
      </p:ext>
    </p:extLst>
  </p:cSld>
  <p:clrMapOvr>
    <a:masterClrMapping/>
  </p:clrMapOvr>
  <mc:AlternateContent xmlns:mc="http://schemas.openxmlformats.org/markup-compatibility/2006">
    <mc:Choice xmlns:p14="http://schemas.microsoft.com/office/powerpoint/2010/main" Requires="p14">
      <p:transition spd="slow" p14:dur="2000" advTm="17737"/>
    </mc:Choice>
    <mc:Fallback>
      <p:transition spd="slow" advTm="17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grpId="2"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7" fill="hold" display="0">
                  <p:stCondLst>
                    <p:cond delay="indefinite"/>
                  </p:stCondLst>
                  <p:endCondLst>
                    <p:cond evt="onStopAudio" delay="0">
                      <p:tgtEl>
                        <p:sldTgt/>
                      </p:tgtEl>
                    </p:cond>
                  </p:endCondLst>
                </p:cTn>
                <p:tgtEl>
                  <p:spTgt spid="4"/>
                </p:tgtEl>
              </p:cMediaNode>
            </p:audio>
          </p:childTnLst>
        </p:cTn>
      </p:par>
    </p:tnLst>
    <p:bldLst>
      <p:bldP spid="6" grpId="1" animBg="1"/>
      <p:bldP spid="6" grpId="2"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A714CB-6A51-344D-84B5-7AAD7226C9CD}"/>
              </a:ext>
            </a:extLst>
          </p:cNvPr>
          <p:cNvSpPr>
            <a:spLocks noGrp="1"/>
          </p:cNvSpPr>
          <p:nvPr>
            <p:ph type="title"/>
          </p:nvPr>
        </p:nvSpPr>
        <p:spPr/>
        <p:txBody>
          <a:bodyPr/>
          <a:lstStyle/>
          <a:p>
            <a:r>
              <a:rPr lang="es-US" dirty="0"/>
              <a:t>Data</a:t>
            </a:r>
          </a:p>
        </p:txBody>
      </p:sp>
      <p:sp>
        <p:nvSpPr>
          <p:cNvPr id="7" name="TextBox 26">
            <a:extLst>
              <a:ext uri="{FF2B5EF4-FFF2-40B4-BE49-F238E27FC236}">
                <a16:creationId xmlns:a16="http://schemas.microsoft.com/office/drawing/2014/main" id="{DB7F4B2B-7B8B-914A-8E7B-3D375DBB78F3}"/>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8/22</a:t>
            </a:r>
          </a:p>
        </p:txBody>
      </p:sp>
      <p:pic>
        <p:nvPicPr>
          <p:cNvPr id="6" name="Imagen 5" descr="Imagen que contiene captura de pantalla&#10;&#10;Descripción generada automáticamente">
            <a:extLst>
              <a:ext uri="{FF2B5EF4-FFF2-40B4-BE49-F238E27FC236}">
                <a16:creationId xmlns:a16="http://schemas.microsoft.com/office/drawing/2014/main" id="{82C5B56D-C197-1246-82C0-8F0744FAE543}"/>
              </a:ext>
            </a:extLst>
          </p:cNvPr>
          <p:cNvPicPr>
            <a:picLocks noChangeAspect="1"/>
          </p:cNvPicPr>
          <p:nvPr/>
        </p:nvPicPr>
        <p:blipFill>
          <a:blip r:embed="rId5"/>
          <a:stretch>
            <a:fillRect/>
          </a:stretch>
        </p:blipFill>
        <p:spPr>
          <a:xfrm>
            <a:off x="2193143" y="2856045"/>
            <a:ext cx="7805713" cy="2286000"/>
          </a:xfrm>
          <a:prstGeom prst="rect">
            <a:avLst/>
          </a:prstGeom>
        </p:spPr>
      </p:pic>
      <p:pic>
        <p:nvPicPr>
          <p:cNvPr id="8" name="Audio 7">
            <a:hlinkClick r:id="" action="ppaction://media"/>
            <a:extLst>
              <a:ext uri="{FF2B5EF4-FFF2-40B4-BE49-F238E27FC236}">
                <a16:creationId xmlns:a16="http://schemas.microsoft.com/office/drawing/2014/main" id="{B0876AA9-E6FD-D342-AF50-A64FB4117C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78521" y="5737422"/>
            <a:ext cx="812800" cy="812800"/>
          </a:xfrm>
          <a:prstGeom prst="rect">
            <a:avLst/>
          </a:prstGeom>
        </p:spPr>
      </p:pic>
    </p:spTree>
    <p:extLst>
      <p:ext uri="{BB962C8B-B14F-4D97-AF65-F5344CB8AC3E}">
        <p14:creationId xmlns:p14="http://schemas.microsoft.com/office/powerpoint/2010/main" val="2393674438"/>
      </p:ext>
    </p:extLst>
  </p:cSld>
  <p:clrMapOvr>
    <a:masterClrMapping/>
  </p:clrMapOvr>
  <mc:AlternateContent xmlns:mc="http://schemas.openxmlformats.org/markup-compatibility/2006">
    <mc:Choice xmlns:p14="http://schemas.microsoft.com/office/powerpoint/2010/main" Requires="p14">
      <p:transition spd="slow" p14:dur="2000" advTm="14214"/>
    </mc:Choice>
    <mc:Fallback>
      <p:transition spd="slow" advTm="14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EDADAD-9059-B348-9AF7-B52521E3C9AC}"/>
              </a:ext>
            </a:extLst>
          </p:cNvPr>
          <p:cNvSpPr>
            <a:spLocks noGrp="1"/>
          </p:cNvSpPr>
          <p:nvPr>
            <p:ph type="title"/>
          </p:nvPr>
        </p:nvSpPr>
        <p:spPr>
          <a:xfrm>
            <a:off x="7963094" y="1113764"/>
            <a:ext cx="3269749" cy="4624327"/>
          </a:xfrm>
        </p:spPr>
        <p:txBody>
          <a:bodyPr anchor="ctr">
            <a:normAutofit/>
          </a:bodyPr>
          <a:lstStyle/>
          <a:p>
            <a:r>
              <a:rPr lang="es-US" sz="3000" dirty="0">
                <a:solidFill>
                  <a:srgbClr val="FFFFFF"/>
                </a:solidFill>
              </a:rPr>
              <a:t>Data</a:t>
            </a:r>
          </a:p>
        </p:txBody>
      </p:sp>
      <p:pic>
        <p:nvPicPr>
          <p:cNvPr id="6" name="Picture 5" descr="A close up of text on a white background&#10;&#10;Description automatically generated">
            <a:extLst>
              <a:ext uri="{FF2B5EF4-FFF2-40B4-BE49-F238E27FC236}">
                <a16:creationId xmlns:a16="http://schemas.microsoft.com/office/drawing/2014/main" id="{B7B6ABF9-0ED2-4B4C-9B6A-73B81B6D279A}"/>
              </a:ext>
            </a:extLst>
          </p:cNvPr>
          <p:cNvPicPr>
            <a:picLocks noChangeAspect="1"/>
          </p:cNvPicPr>
          <p:nvPr/>
        </p:nvPicPr>
        <p:blipFill>
          <a:blip r:embed="rId5"/>
          <a:stretch>
            <a:fillRect/>
          </a:stretch>
        </p:blipFill>
        <p:spPr>
          <a:xfrm>
            <a:off x="959157" y="637947"/>
            <a:ext cx="5718932" cy="5575960"/>
          </a:xfrm>
          <a:prstGeom prst="rect">
            <a:avLst/>
          </a:prstGeom>
        </p:spPr>
      </p:pic>
      <p:sp>
        <p:nvSpPr>
          <p:cNvPr id="9" name="TextBox 26">
            <a:extLst>
              <a:ext uri="{FF2B5EF4-FFF2-40B4-BE49-F238E27FC236}">
                <a16:creationId xmlns:a16="http://schemas.microsoft.com/office/drawing/2014/main" id="{5E6C1714-A525-AD4B-A22C-46153CCEE80C}"/>
              </a:ext>
            </a:extLst>
          </p:cNvPr>
          <p:cNvSpPr txBox="1"/>
          <p:nvPr/>
        </p:nvSpPr>
        <p:spPr>
          <a:xfrm>
            <a:off x="11187119" y="6550222"/>
            <a:ext cx="1004880" cy="307777"/>
          </a:xfrm>
          <a:prstGeom prst="rect">
            <a:avLst/>
          </a:prstGeom>
          <a:noFill/>
        </p:spPr>
        <p:txBody>
          <a:bodyPr wrap="square" rtlCol="0">
            <a:spAutoFit/>
          </a:bodyPr>
          <a:lstStyle/>
          <a:p>
            <a:pPr algn="r"/>
            <a:r>
              <a:rPr lang="en-US" sz="1400" dirty="0">
                <a:solidFill>
                  <a:schemeClr val="accent1"/>
                </a:solidFill>
              </a:rPr>
              <a:t>9/22</a:t>
            </a:r>
          </a:p>
        </p:txBody>
      </p:sp>
      <p:pic>
        <p:nvPicPr>
          <p:cNvPr id="4" name="Audio 3">
            <a:hlinkClick r:id="" action="ppaction://media"/>
            <a:extLst>
              <a:ext uri="{FF2B5EF4-FFF2-40B4-BE49-F238E27FC236}">
                <a16:creationId xmlns:a16="http://schemas.microsoft.com/office/drawing/2014/main" id="{725046FB-AFA1-3B41-B84D-A83795785C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8357" y="5561650"/>
            <a:ext cx="812800" cy="812800"/>
          </a:xfrm>
          <a:prstGeom prst="rect">
            <a:avLst/>
          </a:prstGeom>
        </p:spPr>
      </p:pic>
    </p:spTree>
    <p:extLst>
      <p:ext uri="{BB962C8B-B14F-4D97-AF65-F5344CB8AC3E}">
        <p14:creationId xmlns:p14="http://schemas.microsoft.com/office/powerpoint/2010/main" val="575594179"/>
      </p:ext>
    </p:extLst>
  </p:cSld>
  <p:clrMapOvr>
    <a:masterClrMapping/>
  </p:clrMapOvr>
  <mc:AlternateContent xmlns:mc="http://schemas.openxmlformats.org/markup-compatibility/2006">
    <mc:Choice xmlns:p14="http://schemas.microsoft.com/office/powerpoint/2010/main" Requires="p14">
      <p:transition spd="slow" p14:dur="2000" advTm="14839"/>
    </mc:Choice>
    <mc:Fallback>
      <p:transition spd="slow" advTm="1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7"/>
</p:tagLst>
</file>

<file path=ppt/tags/tag2.xml><?xml version="1.0" encoding="utf-8"?>
<p:tagLst xmlns:a="http://schemas.openxmlformats.org/drawingml/2006/main" xmlns:r="http://schemas.openxmlformats.org/officeDocument/2006/relationships" xmlns:p="http://schemas.openxmlformats.org/presentationml/2006/main">
  <p:tag name="TIMING" val="|9.9"/>
</p:tagLst>
</file>

<file path=ppt/tags/tag3.xml><?xml version="1.0" encoding="utf-8"?>
<p:tagLst xmlns:a="http://schemas.openxmlformats.org/drawingml/2006/main" xmlns:r="http://schemas.openxmlformats.org/officeDocument/2006/relationships" xmlns:p="http://schemas.openxmlformats.org/presentationml/2006/main">
  <p:tag name="TIMING" val="|15"/>
</p:tagLst>
</file>

<file path=ppt/tags/tag4.xml><?xml version="1.0" encoding="utf-8"?>
<p:tagLst xmlns:a="http://schemas.openxmlformats.org/drawingml/2006/main" xmlns:r="http://schemas.openxmlformats.org/officeDocument/2006/relationships" xmlns:p="http://schemas.openxmlformats.org/presentationml/2006/main">
  <p:tag name="TIMING" val="|6.5|6.3"/>
</p:tagLst>
</file>

<file path=ppt/tags/tag5.xml><?xml version="1.0" encoding="utf-8"?>
<p:tagLst xmlns:a="http://schemas.openxmlformats.org/drawingml/2006/main" xmlns:r="http://schemas.openxmlformats.org/officeDocument/2006/relationships" xmlns:p="http://schemas.openxmlformats.org/presentationml/2006/main">
  <p:tag name="TIMING" val="|6.3|1.8"/>
</p:tagLst>
</file>

<file path=ppt/tags/tag6.xml><?xml version="1.0" encoding="utf-8"?>
<p:tagLst xmlns:a="http://schemas.openxmlformats.org/drawingml/2006/main" xmlns:r="http://schemas.openxmlformats.org/officeDocument/2006/relationships" xmlns:p="http://schemas.openxmlformats.org/presentationml/2006/main">
  <p:tag name="TIMING" val="|2.6|6.1|3.1|3.2|1.9|7.6|5.8"/>
</p:tagLst>
</file>

<file path=ppt/tags/tag7.xml><?xml version="1.0" encoding="utf-8"?>
<p:tagLst xmlns:a="http://schemas.openxmlformats.org/drawingml/2006/main" xmlns:r="http://schemas.openxmlformats.org/officeDocument/2006/relationships" xmlns:p="http://schemas.openxmlformats.org/presentationml/2006/main">
  <p:tag name="TIMING" val="|3|3.7|3.2|4.2|5.4|9"/>
</p:tagLst>
</file>

<file path=ppt/theme/theme1.xml><?xml version="1.0" encoding="utf-8"?>
<a:theme xmlns:a="http://schemas.openxmlformats.org/drawingml/2006/main" name="Dividend">
  <a:themeElements>
    <a:clrScheme name="Custom 4">
      <a:dk1>
        <a:srgbClr val="000000"/>
      </a:dk1>
      <a:lt1>
        <a:srgbClr val="FFFFFF"/>
      </a:lt1>
      <a:dk2>
        <a:srgbClr val="3D3D3D"/>
      </a:dk2>
      <a:lt2>
        <a:srgbClr val="EBEBEB"/>
      </a:lt2>
      <a:accent1>
        <a:srgbClr val="1A3260"/>
      </a:accent1>
      <a:accent2>
        <a:srgbClr val="1D76B2"/>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1309</TotalTime>
  <Words>1651</Words>
  <Application>Microsoft Macintosh PowerPoint</Application>
  <PresentationFormat>Panorámica</PresentationFormat>
  <Paragraphs>213</Paragraphs>
  <Slides>22</Slides>
  <Notes>22</Notes>
  <HiddenSlides>0</HiddenSlides>
  <MMClips>22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Gill Sans MT</vt:lpstr>
      <vt:lpstr>Wingdings 2</vt:lpstr>
      <vt:lpstr>Dividend</vt:lpstr>
      <vt:lpstr>Fingerprinting Vehicles with CAN Bus Data Samples</vt:lpstr>
      <vt:lpstr>Problem Domain</vt:lpstr>
      <vt:lpstr>Problem Domain</vt:lpstr>
      <vt:lpstr>Problem Domain</vt:lpstr>
      <vt:lpstr>Problem Domain</vt:lpstr>
      <vt:lpstr>Objective</vt:lpstr>
      <vt:lpstr>Data</vt:lpstr>
      <vt:lpstr>Data</vt:lpstr>
      <vt:lpstr>Data</vt:lpstr>
      <vt:lpstr>Data</vt:lpstr>
      <vt:lpstr>Methodology (Dense Net)</vt:lpstr>
      <vt:lpstr>Methodology (convnet)</vt:lpstr>
      <vt:lpstr>Analysis</vt:lpstr>
      <vt:lpstr>Analysis</vt:lpstr>
      <vt:lpstr>Analysis</vt:lpstr>
      <vt:lpstr>Results</vt:lpstr>
      <vt:lpstr>Results</vt:lpstr>
      <vt:lpstr>Impact &amp; Limitations</vt:lpstr>
      <vt:lpstr>Future Work</vt:lpstr>
      <vt:lpstr>Future Work</vt:lpstr>
      <vt:lpstr>References</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Fingerprinting Vehicles with CAN Bus Data Snapshots</dc:title>
  <dc:creator>Crow, David R. (Student)</dc:creator>
  <cp:lastModifiedBy>Crow, David R. (Student)</cp:lastModifiedBy>
  <cp:revision>31</cp:revision>
  <dcterms:created xsi:type="dcterms:W3CDTF">2019-08-19T18:42:49Z</dcterms:created>
  <dcterms:modified xsi:type="dcterms:W3CDTF">2019-08-21T17:02:30Z</dcterms:modified>
</cp:coreProperties>
</file>